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97" r:id="rId1"/>
  </p:sldMasterIdLst>
  <p:notesMasterIdLst>
    <p:notesMasterId r:id="rId32"/>
  </p:notesMasterIdLst>
  <p:handoutMasterIdLst>
    <p:handoutMasterId r:id="rId33"/>
  </p:handoutMasterIdLst>
  <p:sldIdLst>
    <p:sldId id="258" r:id="rId2"/>
    <p:sldId id="294" r:id="rId3"/>
    <p:sldId id="269" r:id="rId4"/>
    <p:sldId id="281" r:id="rId5"/>
    <p:sldId id="284" r:id="rId6"/>
    <p:sldId id="285" r:id="rId7"/>
    <p:sldId id="286" r:id="rId8"/>
    <p:sldId id="287" r:id="rId9"/>
    <p:sldId id="296" r:id="rId10"/>
    <p:sldId id="282" r:id="rId11"/>
    <p:sldId id="271" r:id="rId12"/>
    <p:sldId id="301" r:id="rId13"/>
    <p:sldId id="273" r:id="rId14"/>
    <p:sldId id="274" r:id="rId15"/>
    <p:sldId id="288" r:id="rId16"/>
    <p:sldId id="279" r:id="rId17"/>
    <p:sldId id="295" r:id="rId18"/>
    <p:sldId id="262" r:id="rId19"/>
    <p:sldId id="263" r:id="rId20"/>
    <p:sldId id="264" r:id="rId21"/>
    <p:sldId id="298" r:id="rId22"/>
    <p:sldId id="265" r:id="rId23"/>
    <p:sldId id="266" r:id="rId24"/>
    <p:sldId id="300" r:id="rId25"/>
    <p:sldId id="289" r:id="rId26"/>
    <p:sldId id="290" r:id="rId27"/>
    <p:sldId id="291" r:id="rId28"/>
    <p:sldId id="292" r:id="rId29"/>
    <p:sldId id="283" r:id="rId30"/>
    <p:sldId id="297" r:id="rId31"/>
  </p:sldIdLst>
  <p:sldSz cx="9144000" cy="6858000" type="screen4x3"/>
  <p:notesSz cx="7086600" cy="9372600"/>
  <p:embeddedFontLst>
    <p:embeddedFont>
      <p:font typeface="Calibri" panose="020F0502020204030204" pitchFamily="34" charset="0"/>
      <p:regular r:id="rId34"/>
      <p:bold r:id="rId35"/>
      <p:italic r:id="rId36"/>
      <p:boldItalic r:id="rId37"/>
    </p:embeddedFont>
    <p:embeddedFont>
      <p:font typeface="Perpetua" panose="02020502060401020303" pitchFamily="18" charset="0"/>
      <p:regular r:id="rId38"/>
      <p:bold r:id="rId39"/>
      <p:italic r:id="rId40"/>
      <p:boldItalic r:id="rId41"/>
    </p:embeddedFont>
    <p:embeddedFont>
      <p:font typeface="Berlin Sans FB Demi" panose="020E0802020502020306" pitchFamily="34" charset="0"/>
      <p:bold r:id="rId42"/>
    </p:embeddedFont>
    <p:embeddedFont>
      <p:font typeface="Franklin Gothic Book" panose="020B0503020102020204" pitchFamily="34" charset="0"/>
      <p:regular r:id="rId43"/>
      <p:italic r:id="rId44"/>
    </p:embeddedFont>
    <p:embeddedFont>
      <p:font typeface="Arial Black" panose="020B0A04020102020204" pitchFamily="34" charset="0"/>
      <p:bold r:id="rId45"/>
    </p:embeddedFont>
    <p:embeddedFont>
      <p:font typeface="Wingdings 2" panose="05020102010507070707" pitchFamily="18" charset="2"/>
      <p:regular r:id="rId46"/>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422E"/>
    <a:srgbClr val="B7641F"/>
    <a:srgbClr val="720C3A"/>
    <a:srgbClr val="AAAA14"/>
    <a:srgbClr val="354F39"/>
    <a:srgbClr val="83BE00"/>
    <a:srgbClr val="549A00"/>
    <a:srgbClr val="435744"/>
    <a:srgbClr val="49493B"/>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7" autoAdjust="0"/>
    <p:restoredTop sz="94663" autoAdjust="0"/>
  </p:normalViewPr>
  <p:slideViewPr>
    <p:cSldViewPr snapToGrid="0">
      <p:cViewPr varScale="1">
        <p:scale>
          <a:sx n="89" d="100"/>
          <a:sy n="89" d="100"/>
        </p:scale>
        <p:origin x="-1368"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3" d="100"/>
          <a:sy n="63" d="100"/>
        </p:scale>
        <p:origin x="-3134" y="-67"/>
      </p:cViewPr>
      <p:guideLst>
        <p:guide orient="horz" pos="2952"/>
        <p:guide pos="2232"/>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70860" cy="46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6" tIns="47023" rIns="94046" bIns="47023" numCol="1" anchor="t" anchorCtr="0" compatLnSpc="1">
            <a:prstTxWarp prst="textNoShape">
              <a:avLst/>
            </a:prstTxWarp>
          </a:bodyPr>
          <a:lstStyle>
            <a:lvl1pPr>
              <a:defRPr sz="1200"/>
            </a:lvl1pPr>
          </a:lstStyle>
          <a:p>
            <a:endParaRPr lang="en-US" altLang="en-US"/>
          </a:p>
        </p:txBody>
      </p:sp>
      <p:sp>
        <p:nvSpPr>
          <p:cNvPr id="63491" name="Rectangle 3"/>
          <p:cNvSpPr>
            <a:spLocks noGrp="1" noChangeArrowheads="1"/>
          </p:cNvSpPr>
          <p:nvPr>
            <p:ph type="dt" sz="quarter" idx="1"/>
          </p:nvPr>
        </p:nvSpPr>
        <p:spPr bwMode="auto">
          <a:xfrm>
            <a:off x="4014100" y="0"/>
            <a:ext cx="3070860" cy="46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6" tIns="47023" rIns="94046" bIns="47023" numCol="1" anchor="t" anchorCtr="0" compatLnSpc="1">
            <a:prstTxWarp prst="textNoShape">
              <a:avLst/>
            </a:prstTxWarp>
          </a:bodyPr>
          <a:lstStyle>
            <a:lvl1pPr algn="r">
              <a:defRPr sz="1200"/>
            </a:lvl1pPr>
          </a:lstStyle>
          <a:p>
            <a:endParaRPr lang="en-US" altLang="en-US"/>
          </a:p>
        </p:txBody>
      </p:sp>
      <p:sp>
        <p:nvSpPr>
          <p:cNvPr id="63492" name="Rectangle 4"/>
          <p:cNvSpPr>
            <a:spLocks noGrp="1" noChangeArrowheads="1"/>
          </p:cNvSpPr>
          <p:nvPr>
            <p:ph type="ftr" sz="quarter" idx="2"/>
          </p:nvPr>
        </p:nvSpPr>
        <p:spPr bwMode="auto">
          <a:xfrm>
            <a:off x="0" y="8902343"/>
            <a:ext cx="3070860" cy="46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6" tIns="47023" rIns="94046" bIns="47023" numCol="1" anchor="b" anchorCtr="0" compatLnSpc="1">
            <a:prstTxWarp prst="textNoShape">
              <a:avLst/>
            </a:prstTxWarp>
          </a:bodyPr>
          <a:lstStyle>
            <a:lvl1pPr>
              <a:defRPr sz="1200"/>
            </a:lvl1pPr>
          </a:lstStyle>
          <a:p>
            <a:endParaRPr lang="en-US" altLang="en-US"/>
          </a:p>
        </p:txBody>
      </p:sp>
      <p:sp>
        <p:nvSpPr>
          <p:cNvPr id="63493" name="Rectangle 5"/>
          <p:cNvSpPr>
            <a:spLocks noGrp="1" noChangeArrowheads="1"/>
          </p:cNvSpPr>
          <p:nvPr>
            <p:ph type="sldNum" sz="quarter" idx="3"/>
          </p:nvPr>
        </p:nvSpPr>
        <p:spPr bwMode="auto">
          <a:xfrm>
            <a:off x="4014100" y="8902343"/>
            <a:ext cx="3070860" cy="46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6" tIns="47023" rIns="94046" bIns="47023" numCol="1" anchor="b" anchorCtr="0" compatLnSpc="1">
            <a:prstTxWarp prst="textNoShape">
              <a:avLst/>
            </a:prstTxWarp>
          </a:bodyPr>
          <a:lstStyle>
            <a:lvl1pPr algn="r">
              <a:defRPr sz="1200"/>
            </a:lvl1pPr>
          </a:lstStyle>
          <a:p>
            <a:fld id="{CD63CBC6-1056-4EA5-BE5E-2F3C86DD0B30}" type="slidenum">
              <a:rPr lang="en-US" altLang="en-US"/>
              <a:pPr/>
              <a:t>‹#›</a:t>
            </a:fld>
            <a:endParaRPr lang="en-US" altLang="en-US"/>
          </a:p>
        </p:txBody>
      </p:sp>
    </p:spTree>
    <p:extLst>
      <p:ext uri="{BB962C8B-B14F-4D97-AF65-F5344CB8AC3E}">
        <p14:creationId xmlns:p14="http://schemas.microsoft.com/office/powerpoint/2010/main" val="2294565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0860" cy="46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6" tIns="47023" rIns="94046" bIns="47023" numCol="1" anchor="t" anchorCtr="0" compatLnSpc="1">
            <a:prstTxWarp prst="textNoShape">
              <a:avLst/>
            </a:prstTxWarp>
          </a:bodyPr>
          <a:lstStyle>
            <a:lvl1pPr>
              <a:defRPr sz="1200"/>
            </a:lvl1pPr>
          </a:lstStyle>
          <a:p>
            <a:endParaRPr lang="en-US" altLang="en-US"/>
          </a:p>
        </p:txBody>
      </p:sp>
      <p:sp>
        <p:nvSpPr>
          <p:cNvPr id="17411" name="Rectangle 3"/>
          <p:cNvSpPr>
            <a:spLocks noGrp="1" noChangeArrowheads="1"/>
          </p:cNvSpPr>
          <p:nvPr>
            <p:ph type="dt" idx="1"/>
          </p:nvPr>
        </p:nvSpPr>
        <p:spPr bwMode="auto">
          <a:xfrm>
            <a:off x="4014100" y="0"/>
            <a:ext cx="3070860" cy="46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6" tIns="47023" rIns="94046" bIns="47023" numCol="1" anchor="t" anchorCtr="0" compatLnSpc="1">
            <a:prstTxWarp prst="textNoShape">
              <a:avLst/>
            </a:prstTxWarp>
          </a:bodyPr>
          <a:lstStyle>
            <a:lvl1pPr algn="r">
              <a:defRPr sz="1200"/>
            </a:lvl1pPr>
          </a:lstStyle>
          <a:p>
            <a:endParaRPr lang="en-US" altLang="en-US"/>
          </a:p>
        </p:txBody>
      </p:sp>
      <p:sp>
        <p:nvSpPr>
          <p:cNvPr id="17412"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708660" y="4451985"/>
            <a:ext cx="5669280" cy="421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6" tIns="47023" rIns="94046" bIns="47023"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7414" name="Rectangle 6"/>
          <p:cNvSpPr>
            <a:spLocks noGrp="1" noChangeArrowheads="1"/>
          </p:cNvSpPr>
          <p:nvPr>
            <p:ph type="ftr" sz="quarter" idx="4"/>
          </p:nvPr>
        </p:nvSpPr>
        <p:spPr bwMode="auto">
          <a:xfrm>
            <a:off x="0" y="8902343"/>
            <a:ext cx="3070860" cy="46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6" tIns="47023" rIns="94046" bIns="47023" numCol="1" anchor="b" anchorCtr="0" compatLnSpc="1">
            <a:prstTxWarp prst="textNoShape">
              <a:avLst/>
            </a:prstTxWarp>
          </a:bodyPr>
          <a:lstStyle>
            <a:lvl1pPr>
              <a:defRPr sz="1200"/>
            </a:lvl1pPr>
          </a:lstStyle>
          <a:p>
            <a:endParaRPr lang="en-US" altLang="en-US"/>
          </a:p>
        </p:txBody>
      </p:sp>
      <p:sp>
        <p:nvSpPr>
          <p:cNvPr id="17415" name="Rectangle 7"/>
          <p:cNvSpPr>
            <a:spLocks noGrp="1" noChangeArrowheads="1"/>
          </p:cNvSpPr>
          <p:nvPr>
            <p:ph type="sldNum" sz="quarter" idx="5"/>
          </p:nvPr>
        </p:nvSpPr>
        <p:spPr bwMode="auto">
          <a:xfrm>
            <a:off x="4014100" y="8902343"/>
            <a:ext cx="3070860" cy="46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6" tIns="47023" rIns="94046" bIns="47023" numCol="1" anchor="b" anchorCtr="0" compatLnSpc="1">
            <a:prstTxWarp prst="textNoShape">
              <a:avLst/>
            </a:prstTxWarp>
          </a:bodyPr>
          <a:lstStyle>
            <a:lvl1pPr algn="r">
              <a:defRPr sz="1200"/>
            </a:lvl1pPr>
          </a:lstStyle>
          <a:p>
            <a:fld id="{31D4AC58-874B-4A5B-B57B-CA10553C903D}" type="slidenum">
              <a:rPr lang="en-US" altLang="en-US"/>
              <a:pPr/>
              <a:t>‹#›</a:t>
            </a:fld>
            <a:endParaRPr lang="en-US" altLang="en-US"/>
          </a:p>
        </p:txBody>
      </p:sp>
    </p:spTree>
    <p:extLst>
      <p:ext uri="{BB962C8B-B14F-4D97-AF65-F5344CB8AC3E}">
        <p14:creationId xmlns:p14="http://schemas.microsoft.com/office/powerpoint/2010/main" val="38308447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D4AC58-874B-4A5B-B57B-CA10553C903D}" type="slidenum">
              <a:rPr lang="en-US" altLang="en-US" smtClean="0"/>
              <a:pPr/>
              <a:t>2</a:t>
            </a:fld>
            <a:endParaRPr lang="en-US" altLang="en-US"/>
          </a:p>
        </p:txBody>
      </p:sp>
    </p:spTree>
    <p:extLst>
      <p:ext uri="{BB962C8B-B14F-4D97-AF65-F5344CB8AC3E}">
        <p14:creationId xmlns:p14="http://schemas.microsoft.com/office/powerpoint/2010/main" val="4145364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4AC58-874B-4A5B-B57B-CA10553C903D}" type="slidenum">
              <a:rPr lang="en-US" altLang="en-US" smtClean="0"/>
              <a:pPr/>
              <a:t>4</a:t>
            </a:fld>
            <a:endParaRPr lang="en-US" altLang="en-US"/>
          </a:p>
        </p:txBody>
      </p:sp>
    </p:spTree>
    <p:extLst>
      <p:ext uri="{BB962C8B-B14F-4D97-AF65-F5344CB8AC3E}">
        <p14:creationId xmlns:p14="http://schemas.microsoft.com/office/powerpoint/2010/main" val="3620449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FC88CF1-BE93-4537-AE5C-66F4364DF01C}" type="datetimeFigureOut">
              <a:rPr lang="en-US" smtClean="0"/>
              <a:t>3/16/2015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C599BCA-FA6E-42B0-82B2-D6371A395DE2}"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C88CF1-BE93-4537-AE5C-66F4364DF01C}"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99BCA-FA6E-42B0-82B2-D6371A395D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C88CF1-BE93-4537-AE5C-66F4364DF01C}"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99BCA-FA6E-42B0-82B2-D6371A395DE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FC88CF1-BE93-4537-AE5C-66F4364DF01C}"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99BCA-FA6E-42B0-82B2-D6371A395DE2}"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C88CF1-BE93-4537-AE5C-66F4364DF01C}" type="datetimeFigureOut">
              <a:rPr lang="en-US" smtClean="0"/>
              <a:t>3/16/2015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C599BCA-FA6E-42B0-82B2-D6371A395DE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FC88CF1-BE93-4537-AE5C-66F4364DF01C}" type="datetimeFigureOut">
              <a:rPr lang="en-US" smtClean="0"/>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99BCA-FA6E-42B0-82B2-D6371A395DE2}"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FC88CF1-BE93-4537-AE5C-66F4364DF01C}" type="datetimeFigureOut">
              <a:rPr lang="en-US" smtClean="0"/>
              <a:t>3/16/2015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99BCA-FA6E-42B0-82B2-D6371A395DE2}"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C88CF1-BE93-4537-AE5C-66F4364DF01C}" type="datetimeFigureOut">
              <a:rPr lang="en-US" smtClean="0"/>
              <a:t>3/16/2015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99BCA-FA6E-42B0-82B2-D6371A395DE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88CF1-BE93-4537-AE5C-66F4364DF01C}" type="datetimeFigureOut">
              <a:rPr lang="en-US" smtClean="0"/>
              <a:t>3/16/2015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99BCA-FA6E-42B0-82B2-D6371A395D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C88CF1-BE93-4537-AE5C-66F4364DF01C}" type="datetimeFigureOut">
              <a:rPr lang="en-US" smtClean="0"/>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99BCA-FA6E-42B0-82B2-D6371A395DE2}"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C88CF1-BE93-4537-AE5C-66F4364DF01C}" type="datetimeFigureOut">
              <a:rPr lang="en-US" smtClean="0"/>
              <a:t>3/16/2015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C599BCA-FA6E-42B0-82B2-D6371A395DE2}"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FC88CF1-BE93-4537-AE5C-66F4364DF01C}" type="datetimeFigureOut">
              <a:rPr lang="en-US" smtClean="0"/>
              <a:t>3/16/2015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C599BCA-FA6E-42B0-82B2-D6371A395DE2}" type="slidenum">
              <a:rPr lang="en-US" smtClean="0"/>
              <a:t>‹#›</a:t>
            </a:fld>
            <a:endParaRPr lang="en-US"/>
          </a:p>
        </p:txBody>
      </p:sp>
      <p:sp>
        <p:nvSpPr>
          <p:cNvPr id="10" name="Rectangle 13"/>
          <p:cNvSpPr>
            <a:spLocks noChangeArrowheads="1"/>
          </p:cNvSpPr>
          <p:nvPr userDrawn="1"/>
        </p:nvSpPr>
        <p:spPr bwMode="auto">
          <a:xfrm flipV="1">
            <a:off x="0" y="2800350"/>
            <a:ext cx="430213" cy="1409700"/>
          </a:xfrm>
          <a:prstGeom prst="rect">
            <a:avLst/>
          </a:prstGeom>
          <a:gradFill rotWithShape="1">
            <a:gsLst>
              <a:gs pos="0">
                <a:schemeClr val="folHlink"/>
              </a:gs>
              <a:gs pos="100000">
                <a:schemeClr val="accent2"/>
              </a:gs>
            </a:gsLst>
            <a:lin ang="5400000" scaled="1"/>
          </a:gradFill>
          <a:ln>
            <a:noFill/>
          </a:ln>
          <a:effectLst/>
          <a:extLst>
            <a:ext uri="{91240B29-F687-4F45-9708-019B960494DF}">
              <a14:hiddenLine xmlns:a14="http://schemas.microsoft.com/office/drawing/2010/main" w="9525">
                <a:solidFill>
                  <a:srgbClr val="549A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4"/>
          <p:cNvSpPr>
            <a:spLocks noChangeArrowheads="1"/>
          </p:cNvSpPr>
          <p:nvPr userDrawn="1"/>
        </p:nvSpPr>
        <p:spPr bwMode="auto">
          <a:xfrm>
            <a:off x="0" y="1398588"/>
            <a:ext cx="430213" cy="1409700"/>
          </a:xfrm>
          <a:prstGeom prst="rect">
            <a:avLst/>
          </a:prstGeom>
          <a:gradFill rotWithShape="1">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rgbClr val="549A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5"/>
          <p:cNvSpPr>
            <a:spLocks noChangeArrowheads="1"/>
          </p:cNvSpPr>
          <p:nvPr userDrawn="1"/>
        </p:nvSpPr>
        <p:spPr bwMode="auto">
          <a:xfrm>
            <a:off x="0" y="4191000"/>
            <a:ext cx="430213" cy="1409700"/>
          </a:xfrm>
          <a:prstGeom prst="rect">
            <a:avLst/>
          </a:prstGeom>
          <a:gradFill rotWithShape="1">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rgbClr val="549A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7"/>
          <p:cNvSpPr>
            <a:spLocks noChangeShapeType="1"/>
          </p:cNvSpPr>
          <p:nvPr userDrawn="1"/>
        </p:nvSpPr>
        <p:spPr bwMode="auto">
          <a:xfrm>
            <a:off x="66675" y="-11113"/>
            <a:ext cx="0" cy="6858001"/>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Puzzle4"/>
          <p:cNvSpPr>
            <a:spLocks noEditPoints="1" noChangeArrowheads="1"/>
          </p:cNvSpPr>
          <p:nvPr userDrawn="1"/>
        </p:nvSpPr>
        <p:spPr bwMode="auto">
          <a:xfrm rot="16200000" flipV="1">
            <a:off x="225425" y="500063"/>
            <a:ext cx="515938" cy="944562"/>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chemeClr val="accent2"/>
              </a:gs>
              <a:gs pos="100000">
                <a:schemeClr val="folHlink"/>
              </a:gs>
            </a:gsLst>
            <a:lin ang="270000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p>
            <a:endParaRPr lang="en-US"/>
          </a:p>
        </p:txBody>
      </p:sp>
      <p:sp>
        <p:nvSpPr>
          <p:cNvPr id="17" name="Line 20"/>
          <p:cNvSpPr>
            <a:spLocks noChangeShapeType="1"/>
          </p:cNvSpPr>
          <p:nvPr userDrawn="1"/>
        </p:nvSpPr>
        <p:spPr bwMode="auto">
          <a:xfrm rot="5400000">
            <a:off x="4572000" y="-4527550"/>
            <a:ext cx="0" cy="9144000"/>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Puzzle4"/>
          <p:cNvSpPr>
            <a:spLocks noEditPoints="1" noChangeArrowheads="1"/>
          </p:cNvSpPr>
          <p:nvPr userDrawn="1"/>
        </p:nvSpPr>
        <p:spPr bwMode="auto">
          <a:xfrm flipV="1">
            <a:off x="200025" y="3175"/>
            <a:ext cx="528638" cy="922338"/>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chemeClr val="accent1"/>
              </a:gs>
              <a:gs pos="100000">
                <a:schemeClr val="folHlink"/>
              </a:gs>
            </a:gsLst>
            <a:lin ang="270000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_ENREF_11"/><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mdharris@iun.edu"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mailto:dona.young@earthlink.net" TargetMode="External"/><Relationship Id="rId4" Type="http://schemas.openxmlformats.org/officeDocument/2006/relationships/hyperlink" Target="mailto:atamburr@iun.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0" y="0"/>
            <a:ext cx="9144000" cy="685800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endParaRPr lang="en-US">
              <a:solidFill>
                <a:schemeClr val="tx2">
                  <a:lumMod val="65000"/>
                </a:schemeClr>
              </a:solidFill>
            </a:endParaRPr>
          </a:p>
        </p:txBody>
      </p:sp>
      <p:sp>
        <p:nvSpPr>
          <p:cNvPr id="5125" name="Rectangle 5"/>
          <p:cNvSpPr>
            <a:spLocks noChangeArrowheads="1"/>
          </p:cNvSpPr>
          <p:nvPr/>
        </p:nvSpPr>
        <p:spPr bwMode="auto">
          <a:xfrm>
            <a:off x="504825" y="2282825"/>
            <a:ext cx="8639175" cy="4121150"/>
          </a:xfrm>
          <a:prstGeom prst="rect">
            <a:avLst/>
          </a:prstGeom>
          <a:ln/>
          <a:extLst/>
        </p:spPr>
        <p:style>
          <a:lnRef idx="1">
            <a:schemeClr val="dk1"/>
          </a:lnRef>
          <a:fillRef idx="2">
            <a:schemeClr val="dk1"/>
          </a:fillRef>
          <a:effectRef idx="1">
            <a:schemeClr val="dk1"/>
          </a:effectRef>
          <a:fontRef idx="minor">
            <a:schemeClr val="dk1"/>
          </a:fontRef>
        </p:style>
        <p:txBody>
          <a:bodyPr wrap="none" anchor="ctr"/>
          <a:lstStyle/>
          <a:p>
            <a:endParaRPr lang="en-US">
              <a:solidFill>
                <a:schemeClr val="accent1">
                  <a:lumMod val="50000"/>
                </a:schemeClr>
              </a:solidFill>
            </a:endParaRPr>
          </a:p>
        </p:txBody>
      </p:sp>
      <p:sp>
        <p:nvSpPr>
          <p:cNvPr id="5126" name="Rectangle 6"/>
          <p:cNvSpPr>
            <a:spLocks noChangeArrowheads="1"/>
          </p:cNvSpPr>
          <p:nvPr/>
        </p:nvSpPr>
        <p:spPr bwMode="auto">
          <a:xfrm>
            <a:off x="1700213" y="258763"/>
            <a:ext cx="6142037" cy="6432550"/>
          </a:xfrm>
          <a:prstGeom prst="rect">
            <a:avLst/>
          </a:prstGeom>
          <a:solidFill>
            <a:schemeClr val="accent1">
              <a:lumMod val="40000"/>
              <a:lumOff val="60000"/>
              <a:alpha val="23922"/>
            </a:schemeClr>
          </a:solidFill>
          <a:ln>
            <a:solidFill>
              <a:srgbClr val="720C3A"/>
            </a:solidFill>
          </a:ln>
          <a:effectLst/>
          <a:extLst/>
        </p:spPr>
        <p:txBody>
          <a:bodyPr wrap="none" anchor="ctr"/>
          <a:lstStyle/>
          <a:p>
            <a:endParaRPr lang="en-US"/>
          </a:p>
        </p:txBody>
      </p:sp>
      <p:sp>
        <p:nvSpPr>
          <p:cNvPr id="5127" name="Rectangle 7"/>
          <p:cNvSpPr>
            <a:spLocks noChangeArrowheads="1"/>
          </p:cNvSpPr>
          <p:nvPr/>
        </p:nvSpPr>
        <p:spPr bwMode="auto">
          <a:xfrm>
            <a:off x="333375" y="1227138"/>
            <a:ext cx="1190625" cy="882650"/>
          </a:xfrm>
          <a:prstGeom prst="rect">
            <a:avLst/>
          </a:prstGeom>
          <a:noFill/>
          <a:ln w="76200">
            <a:solidFill>
              <a:srgbClr val="B7641F">
                <a:alpha val="61961"/>
              </a:srgbClr>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Text Box 11"/>
          <p:cNvSpPr txBox="1">
            <a:spLocks noChangeArrowheads="1"/>
          </p:cNvSpPr>
          <p:nvPr/>
        </p:nvSpPr>
        <p:spPr bwMode="auto">
          <a:xfrm>
            <a:off x="1747838" y="554038"/>
            <a:ext cx="5910262" cy="1754326"/>
          </a:xfrm>
          <a:prstGeom prst="rect">
            <a:avLst/>
          </a:prstGeom>
          <a:solidFill>
            <a:schemeClr val="tx1">
              <a:lumMod val="65000"/>
              <a:lumOff val="35000"/>
            </a:schemeClr>
          </a:solidFill>
          <a:ln>
            <a:noFill/>
          </a:ln>
          <a:effectLst/>
          <a:extLst/>
        </p:spPr>
        <p:txBody>
          <a:bodyPr>
            <a:spAutoFit/>
          </a:bodyPr>
          <a:lstStyle/>
          <a:p>
            <a:pPr algn="ctr"/>
            <a:r>
              <a:rPr lang="en-US" altLang="en-US" sz="3600" dirty="0" smtClean="0">
                <a:solidFill>
                  <a:schemeClr val="bg1"/>
                </a:solidFill>
                <a:effectLst>
                  <a:outerShdw blurRad="38100" dist="38100" dir="2700000" algn="tl">
                    <a:srgbClr val="000000"/>
                  </a:outerShdw>
                </a:effectLst>
                <a:latin typeface="Berlin Sans FB Demi" panose="020E0802020502020306" pitchFamily="34" charset="0"/>
              </a:rPr>
              <a:t>Project-Based Learning to Build Writing Skills in a </a:t>
            </a:r>
          </a:p>
          <a:p>
            <a:pPr algn="ctr"/>
            <a:r>
              <a:rPr lang="en-US" altLang="en-US" sz="3600" dirty="0" smtClean="0">
                <a:solidFill>
                  <a:schemeClr val="bg1"/>
                </a:solidFill>
                <a:effectLst>
                  <a:outerShdw blurRad="38100" dist="38100" dir="2700000" algn="tl">
                    <a:srgbClr val="000000"/>
                  </a:outerShdw>
                </a:effectLst>
                <a:latin typeface="Berlin Sans FB Demi" panose="020E0802020502020306" pitchFamily="34" charset="0"/>
              </a:rPr>
              <a:t>Social Work Curriculum</a:t>
            </a:r>
            <a:endParaRPr lang="en-US" altLang="en-US" sz="3600" dirty="0">
              <a:solidFill>
                <a:schemeClr val="bg1"/>
              </a:solidFill>
              <a:effectLst>
                <a:outerShdw blurRad="38100" dist="38100" dir="2700000" algn="tl">
                  <a:srgbClr val="000000"/>
                </a:outerShdw>
              </a:effectLst>
              <a:latin typeface="Berlin Sans FB Demi" panose="020E0802020502020306" pitchFamily="34" charset="0"/>
            </a:endParaRPr>
          </a:p>
        </p:txBody>
      </p:sp>
      <p:grpSp>
        <p:nvGrpSpPr>
          <p:cNvPr id="5185" name="Group 65"/>
          <p:cNvGrpSpPr>
            <a:grpSpLocks/>
          </p:cNvGrpSpPr>
          <p:nvPr/>
        </p:nvGrpSpPr>
        <p:grpSpPr bwMode="auto">
          <a:xfrm>
            <a:off x="7827963" y="1020763"/>
            <a:ext cx="1169987" cy="1108075"/>
            <a:chOff x="4931" y="643"/>
            <a:chExt cx="737" cy="698"/>
          </a:xfrm>
        </p:grpSpPr>
        <p:sp>
          <p:nvSpPr>
            <p:cNvPr id="5143" name="Freeform 23"/>
            <p:cNvSpPr>
              <a:spLocks/>
            </p:cNvSpPr>
            <p:nvPr/>
          </p:nvSpPr>
          <p:spPr bwMode="auto">
            <a:xfrm>
              <a:off x="4942" y="837"/>
              <a:ext cx="611" cy="504"/>
            </a:xfrm>
            <a:custGeom>
              <a:avLst/>
              <a:gdLst>
                <a:gd name="T0" fmla="*/ 370 w 2443"/>
                <a:gd name="T1" fmla="*/ 575 h 2018"/>
                <a:gd name="T2" fmla="*/ 212 w 2443"/>
                <a:gd name="T3" fmla="*/ 705 h 2018"/>
                <a:gd name="T4" fmla="*/ 0 w 2443"/>
                <a:gd name="T5" fmla="*/ 892 h 2018"/>
                <a:gd name="T6" fmla="*/ 81 w 2443"/>
                <a:gd name="T7" fmla="*/ 2018 h 2018"/>
                <a:gd name="T8" fmla="*/ 2443 w 2443"/>
                <a:gd name="T9" fmla="*/ 1970 h 2018"/>
                <a:gd name="T10" fmla="*/ 2410 w 2443"/>
                <a:gd name="T11" fmla="*/ 1755 h 2018"/>
                <a:gd name="T12" fmla="*/ 2226 w 2443"/>
                <a:gd name="T13" fmla="*/ 1530 h 2018"/>
                <a:gd name="T14" fmla="*/ 2050 w 2443"/>
                <a:gd name="T15" fmla="*/ 1442 h 2018"/>
                <a:gd name="T16" fmla="*/ 1859 w 2443"/>
                <a:gd name="T17" fmla="*/ 1370 h 2018"/>
                <a:gd name="T18" fmla="*/ 1666 w 2443"/>
                <a:gd name="T19" fmla="*/ 1370 h 2018"/>
                <a:gd name="T20" fmla="*/ 1506 w 2443"/>
                <a:gd name="T21" fmla="*/ 1362 h 2018"/>
                <a:gd name="T22" fmla="*/ 1418 w 2443"/>
                <a:gd name="T23" fmla="*/ 1252 h 2018"/>
                <a:gd name="T24" fmla="*/ 1497 w 2443"/>
                <a:gd name="T25" fmla="*/ 1036 h 2018"/>
                <a:gd name="T26" fmla="*/ 1500 w 2443"/>
                <a:gd name="T27" fmla="*/ 696 h 2018"/>
                <a:gd name="T28" fmla="*/ 1464 w 2443"/>
                <a:gd name="T29" fmla="*/ 586 h 2018"/>
                <a:gd name="T30" fmla="*/ 1493 w 2443"/>
                <a:gd name="T31" fmla="*/ 404 h 2018"/>
                <a:gd name="T32" fmla="*/ 1754 w 2443"/>
                <a:gd name="T33" fmla="*/ 257 h 2018"/>
                <a:gd name="T34" fmla="*/ 1823 w 2443"/>
                <a:gd name="T35" fmla="*/ 177 h 2018"/>
                <a:gd name="T36" fmla="*/ 1788 w 2443"/>
                <a:gd name="T37" fmla="*/ 79 h 2018"/>
                <a:gd name="T38" fmla="*/ 1581 w 2443"/>
                <a:gd name="T39" fmla="*/ 0 h 2018"/>
                <a:gd name="T40" fmla="*/ 1345 w 2443"/>
                <a:gd name="T41" fmla="*/ 14 h 2018"/>
                <a:gd name="T42" fmla="*/ 1212 w 2443"/>
                <a:gd name="T43" fmla="*/ 103 h 2018"/>
                <a:gd name="T44" fmla="*/ 1168 w 2443"/>
                <a:gd name="T45" fmla="*/ 231 h 2018"/>
                <a:gd name="T46" fmla="*/ 1222 w 2443"/>
                <a:gd name="T47" fmla="*/ 498 h 2018"/>
                <a:gd name="T48" fmla="*/ 1262 w 2443"/>
                <a:gd name="T49" fmla="*/ 776 h 2018"/>
                <a:gd name="T50" fmla="*/ 1192 w 2443"/>
                <a:gd name="T51" fmla="*/ 941 h 2018"/>
                <a:gd name="T52" fmla="*/ 1016 w 2443"/>
                <a:gd name="T53" fmla="*/ 1126 h 2018"/>
                <a:gd name="T54" fmla="*/ 769 w 2443"/>
                <a:gd name="T55" fmla="*/ 1119 h 2018"/>
                <a:gd name="T56" fmla="*/ 533 w 2443"/>
                <a:gd name="T57" fmla="*/ 1011 h 2018"/>
                <a:gd name="T58" fmla="*/ 424 w 2443"/>
                <a:gd name="T59" fmla="*/ 705 h 2018"/>
                <a:gd name="T60" fmla="*/ 429 w 2443"/>
                <a:gd name="T61" fmla="*/ 586 h 2018"/>
                <a:gd name="T62" fmla="*/ 370 w 2443"/>
                <a:gd name="T63" fmla="*/ 575 h 2018"/>
                <a:gd name="T64" fmla="*/ 370 w 2443"/>
                <a:gd name="T65" fmla="*/ 575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3" h="2018">
                  <a:moveTo>
                    <a:pt x="370" y="575"/>
                  </a:moveTo>
                  <a:lnTo>
                    <a:pt x="212" y="705"/>
                  </a:lnTo>
                  <a:lnTo>
                    <a:pt x="0" y="892"/>
                  </a:lnTo>
                  <a:lnTo>
                    <a:pt x="81" y="2018"/>
                  </a:lnTo>
                  <a:lnTo>
                    <a:pt x="2443" y="1970"/>
                  </a:lnTo>
                  <a:lnTo>
                    <a:pt x="2410" y="1755"/>
                  </a:lnTo>
                  <a:lnTo>
                    <a:pt x="2226" y="1530"/>
                  </a:lnTo>
                  <a:lnTo>
                    <a:pt x="2050" y="1442"/>
                  </a:lnTo>
                  <a:lnTo>
                    <a:pt x="1859" y="1370"/>
                  </a:lnTo>
                  <a:lnTo>
                    <a:pt x="1666" y="1370"/>
                  </a:lnTo>
                  <a:lnTo>
                    <a:pt x="1506" y="1362"/>
                  </a:lnTo>
                  <a:lnTo>
                    <a:pt x="1418" y="1252"/>
                  </a:lnTo>
                  <a:lnTo>
                    <a:pt x="1497" y="1036"/>
                  </a:lnTo>
                  <a:lnTo>
                    <a:pt x="1500" y="696"/>
                  </a:lnTo>
                  <a:lnTo>
                    <a:pt x="1464" y="586"/>
                  </a:lnTo>
                  <a:lnTo>
                    <a:pt x="1493" y="404"/>
                  </a:lnTo>
                  <a:lnTo>
                    <a:pt x="1754" y="257"/>
                  </a:lnTo>
                  <a:lnTo>
                    <a:pt x="1823" y="177"/>
                  </a:lnTo>
                  <a:lnTo>
                    <a:pt x="1788" y="79"/>
                  </a:lnTo>
                  <a:lnTo>
                    <a:pt x="1581" y="0"/>
                  </a:lnTo>
                  <a:lnTo>
                    <a:pt x="1345" y="14"/>
                  </a:lnTo>
                  <a:lnTo>
                    <a:pt x="1212" y="103"/>
                  </a:lnTo>
                  <a:lnTo>
                    <a:pt x="1168" y="231"/>
                  </a:lnTo>
                  <a:lnTo>
                    <a:pt x="1222" y="498"/>
                  </a:lnTo>
                  <a:lnTo>
                    <a:pt x="1262" y="776"/>
                  </a:lnTo>
                  <a:lnTo>
                    <a:pt x="1192" y="941"/>
                  </a:lnTo>
                  <a:lnTo>
                    <a:pt x="1016" y="1126"/>
                  </a:lnTo>
                  <a:lnTo>
                    <a:pt x="769" y="1119"/>
                  </a:lnTo>
                  <a:lnTo>
                    <a:pt x="533" y="1011"/>
                  </a:lnTo>
                  <a:lnTo>
                    <a:pt x="424" y="705"/>
                  </a:lnTo>
                  <a:lnTo>
                    <a:pt x="429" y="586"/>
                  </a:lnTo>
                  <a:lnTo>
                    <a:pt x="370" y="575"/>
                  </a:lnTo>
                  <a:lnTo>
                    <a:pt x="370" y="575"/>
                  </a:lnTo>
                  <a:close/>
                </a:path>
              </a:pathLst>
            </a:custGeom>
            <a:gradFill rotWithShape="1">
              <a:gsLst>
                <a:gs pos="0">
                  <a:schemeClr val="accent2"/>
                </a:gs>
                <a:gs pos="100000">
                  <a:schemeClr val="folHlink"/>
                </a:gs>
              </a:gsLst>
              <a:lin ang="0" scaled="1"/>
            </a:gradFill>
            <a:ln w="9525">
              <a:solidFill>
                <a:srgbClr val="000000"/>
              </a:solidFill>
              <a:round/>
              <a:headEnd/>
              <a:tailEnd/>
            </a:ln>
            <a:extLst/>
          </p:spPr>
          <p:txBody>
            <a:bodyPr/>
            <a:lstStyle/>
            <a:p>
              <a:endParaRPr lang="en-US"/>
            </a:p>
          </p:txBody>
        </p:sp>
        <p:sp>
          <p:nvSpPr>
            <p:cNvPr id="5144" name="Freeform 24"/>
            <p:cNvSpPr>
              <a:spLocks/>
            </p:cNvSpPr>
            <p:nvPr/>
          </p:nvSpPr>
          <p:spPr bwMode="auto">
            <a:xfrm>
              <a:off x="5291" y="1074"/>
              <a:ext cx="360" cy="267"/>
            </a:xfrm>
            <a:custGeom>
              <a:avLst/>
              <a:gdLst>
                <a:gd name="T0" fmla="*/ 80 w 1443"/>
                <a:gd name="T1" fmla="*/ 0 h 1068"/>
                <a:gd name="T2" fmla="*/ 48 w 1443"/>
                <a:gd name="T3" fmla="*/ 138 h 1068"/>
                <a:gd name="T4" fmla="*/ 0 w 1443"/>
                <a:gd name="T5" fmla="*/ 299 h 1068"/>
                <a:gd name="T6" fmla="*/ 56 w 1443"/>
                <a:gd name="T7" fmla="*/ 475 h 1068"/>
                <a:gd name="T8" fmla="*/ 168 w 1443"/>
                <a:gd name="T9" fmla="*/ 546 h 1068"/>
                <a:gd name="T10" fmla="*/ 464 w 1443"/>
                <a:gd name="T11" fmla="*/ 555 h 1068"/>
                <a:gd name="T12" fmla="*/ 647 w 1443"/>
                <a:gd name="T13" fmla="*/ 586 h 1068"/>
                <a:gd name="T14" fmla="*/ 792 w 1443"/>
                <a:gd name="T15" fmla="*/ 676 h 1068"/>
                <a:gd name="T16" fmla="*/ 880 w 1443"/>
                <a:gd name="T17" fmla="*/ 787 h 1068"/>
                <a:gd name="T18" fmla="*/ 983 w 1443"/>
                <a:gd name="T19" fmla="*/ 1067 h 1068"/>
                <a:gd name="T20" fmla="*/ 1397 w 1443"/>
                <a:gd name="T21" fmla="*/ 1068 h 1068"/>
                <a:gd name="T22" fmla="*/ 1443 w 1443"/>
                <a:gd name="T23" fmla="*/ 727 h 1068"/>
                <a:gd name="T24" fmla="*/ 1215 w 1443"/>
                <a:gd name="T25" fmla="*/ 544 h 1068"/>
                <a:gd name="T26" fmla="*/ 1131 w 1443"/>
                <a:gd name="T27" fmla="*/ 691 h 1068"/>
                <a:gd name="T28" fmla="*/ 1048 w 1443"/>
                <a:gd name="T29" fmla="*/ 553 h 1068"/>
                <a:gd name="T30" fmla="*/ 951 w 1443"/>
                <a:gd name="T31" fmla="*/ 291 h 1068"/>
                <a:gd name="T32" fmla="*/ 863 w 1443"/>
                <a:gd name="T33" fmla="*/ 155 h 1068"/>
                <a:gd name="T34" fmla="*/ 647 w 1443"/>
                <a:gd name="T35" fmla="*/ 58 h 1068"/>
                <a:gd name="T36" fmla="*/ 416 w 1443"/>
                <a:gd name="T37" fmla="*/ 98 h 1068"/>
                <a:gd name="T38" fmla="*/ 239 w 1443"/>
                <a:gd name="T39" fmla="*/ 171 h 1068"/>
                <a:gd name="T40" fmla="*/ 80 w 1443"/>
                <a:gd name="T41" fmla="*/ 0 h 1068"/>
                <a:gd name="T42" fmla="*/ 80 w 1443"/>
                <a:gd name="T43" fmla="*/ 0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3" h="1068">
                  <a:moveTo>
                    <a:pt x="80" y="0"/>
                  </a:moveTo>
                  <a:lnTo>
                    <a:pt x="48" y="138"/>
                  </a:lnTo>
                  <a:lnTo>
                    <a:pt x="0" y="299"/>
                  </a:lnTo>
                  <a:lnTo>
                    <a:pt x="56" y="475"/>
                  </a:lnTo>
                  <a:lnTo>
                    <a:pt x="168" y="546"/>
                  </a:lnTo>
                  <a:lnTo>
                    <a:pt x="464" y="555"/>
                  </a:lnTo>
                  <a:lnTo>
                    <a:pt x="647" y="586"/>
                  </a:lnTo>
                  <a:lnTo>
                    <a:pt x="792" y="676"/>
                  </a:lnTo>
                  <a:lnTo>
                    <a:pt x="880" y="787"/>
                  </a:lnTo>
                  <a:lnTo>
                    <a:pt x="983" y="1067"/>
                  </a:lnTo>
                  <a:lnTo>
                    <a:pt x="1397" y="1068"/>
                  </a:lnTo>
                  <a:lnTo>
                    <a:pt x="1443" y="727"/>
                  </a:lnTo>
                  <a:lnTo>
                    <a:pt x="1215" y="544"/>
                  </a:lnTo>
                  <a:lnTo>
                    <a:pt x="1131" y="691"/>
                  </a:lnTo>
                  <a:lnTo>
                    <a:pt x="1048" y="553"/>
                  </a:lnTo>
                  <a:lnTo>
                    <a:pt x="951" y="291"/>
                  </a:lnTo>
                  <a:lnTo>
                    <a:pt x="863" y="155"/>
                  </a:lnTo>
                  <a:lnTo>
                    <a:pt x="647" y="58"/>
                  </a:lnTo>
                  <a:lnTo>
                    <a:pt x="416" y="98"/>
                  </a:lnTo>
                  <a:lnTo>
                    <a:pt x="239" y="171"/>
                  </a:lnTo>
                  <a:lnTo>
                    <a:pt x="80" y="0"/>
                  </a:lnTo>
                  <a:lnTo>
                    <a:pt x="80" y="0"/>
                  </a:lnTo>
                  <a:close/>
                </a:path>
              </a:pathLst>
            </a:custGeom>
            <a:solidFill>
              <a:schemeClr val="folHlink"/>
            </a:solidFill>
            <a:ln w="9525">
              <a:solidFill>
                <a:srgbClr val="000000"/>
              </a:solidFill>
              <a:round/>
              <a:headEnd/>
              <a:tailEnd/>
            </a:ln>
            <a:extLst/>
          </p:spPr>
          <p:txBody>
            <a:bodyPr/>
            <a:lstStyle/>
            <a:p>
              <a:endParaRPr lang="en-US"/>
            </a:p>
          </p:txBody>
        </p:sp>
        <p:sp>
          <p:nvSpPr>
            <p:cNvPr id="5145" name="Freeform 25"/>
            <p:cNvSpPr>
              <a:spLocks/>
            </p:cNvSpPr>
            <p:nvPr/>
          </p:nvSpPr>
          <p:spPr bwMode="auto">
            <a:xfrm>
              <a:off x="5087" y="731"/>
              <a:ext cx="317" cy="398"/>
            </a:xfrm>
            <a:custGeom>
              <a:avLst/>
              <a:gdLst>
                <a:gd name="T0" fmla="*/ 471 w 1271"/>
                <a:gd name="T1" fmla="*/ 253 h 1591"/>
                <a:gd name="T2" fmla="*/ 679 w 1271"/>
                <a:gd name="T3" fmla="*/ 15 h 1591"/>
                <a:gd name="T4" fmla="*/ 992 w 1271"/>
                <a:gd name="T5" fmla="*/ 0 h 1591"/>
                <a:gd name="T6" fmla="*/ 1099 w 1271"/>
                <a:gd name="T7" fmla="*/ 130 h 1591"/>
                <a:gd name="T8" fmla="*/ 1223 w 1271"/>
                <a:gd name="T9" fmla="*/ 223 h 1591"/>
                <a:gd name="T10" fmla="*/ 1271 w 1271"/>
                <a:gd name="T11" fmla="*/ 516 h 1591"/>
                <a:gd name="T12" fmla="*/ 1127 w 1271"/>
                <a:gd name="T13" fmla="*/ 480 h 1591"/>
                <a:gd name="T14" fmla="*/ 873 w 1271"/>
                <a:gd name="T15" fmla="*/ 448 h 1591"/>
                <a:gd name="T16" fmla="*/ 664 w 1271"/>
                <a:gd name="T17" fmla="*/ 568 h 1591"/>
                <a:gd name="T18" fmla="*/ 656 w 1271"/>
                <a:gd name="T19" fmla="*/ 863 h 1591"/>
                <a:gd name="T20" fmla="*/ 648 w 1271"/>
                <a:gd name="T21" fmla="*/ 1344 h 1591"/>
                <a:gd name="T22" fmla="*/ 437 w 1271"/>
                <a:gd name="T23" fmla="*/ 1580 h 1591"/>
                <a:gd name="T24" fmla="*/ 136 w 1271"/>
                <a:gd name="T25" fmla="*/ 1591 h 1591"/>
                <a:gd name="T26" fmla="*/ 0 w 1271"/>
                <a:gd name="T27" fmla="*/ 1176 h 1591"/>
                <a:gd name="T28" fmla="*/ 424 w 1271"/>
                <a:gd name="T29" fmla="*/ 1088 h 1591"/>
                <a:gd name="T30" fmla="*/ 464 w 1271"/>
                <a:gd name="T31" fmla="*/ 808 h 1591"/>
                <a:gd name="T32" fmla="*/ 400 w 1271"/>
                <a:gd name="T33" fmla="*/ 368 h 1591"/>
                <a:gd name="T34" fmla="*/ 471 w 1271"/>
                <a:gd name="T35" fmla="*/ 253 h 1591"/>
                <a:gd name="T36" fmla="*/ 471 w 1271"/>
                <a:gd name="T37" fmla="*/ 253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1" h="1591">
                  <a:moveTo>
                    <a:pt x="471" y="253"/>
                  </a:moveTo>
                  <a:lnTo>
                    <a:pt x="679" y="15"/>
                  </a:lnTo>
                  <a:lnTo>
                    <a:pt x="992" y="0"/>
                  </a:lnTo>
                  <a:lnTo>
                    <a:pt x="1099" y="130"/>
                  </a:lnTo>
                  <a:lnTo>
                    <a:pt x="1223" y="223"/>
                  </a:lnTo>
                  <a:lnTo>
                    <a:pt x="1271" y="516"/>
                  </a:lnTo>
                  <a:lnTo>
                    <a:pt x="1127" y="480"/>
                  </a:lnTo>
                  <a:lnTo>
                    <a:pt x="873" y="448"/>
                  </a:lnTo>
                  <a:lnTo>
                    <a:pt x="664" y="568"/>
                  </a:lnTo>
                  <a:lnTo>
                    <a:pt x="656" y="863"/>
                  </a:lnTo>
                  <a:lnTo>
                    <a:pt x="648" y="1344"/>
                  </a:lnTo>
                  <a:lnTo>
                    <a:pt x="437" y="1580"/>
                  </a:lnTo>
                  <a:lnTo>
                    <a:pt x="136" y="1591"/>
                  </a:lnTo>
                  <a:lnTo>
                    <a:pt x="0" y="1176"/>
                  </a:lnTo>
                  <a:lnTo>
                    <a:pt x="424" y="1088"/>
                  </a:lnTo>
                  <a:lnTo>
                    <a:pt x="464" y="808"/>
                  </a:lnTo>
                  <a:lnTo>
                    <a:pt x="400" y="368"/>
                  </a:lnTo>
                  <a:lnTo>
                    <a:pt x="471" y="253"/>
                  </a:lnTo>
                  <a:lnTo>
                    <a:pt x="471" y="253"/>
                  </a:lnTo>
                  <a:close/>
                </a:path>
              </a:pathLst>
            </a:custGeom>
            <a:solidFill>
              <a:schemeClr val="folHlink"/>
            </a:solidFill>
            <a:ln w="9525">
              <a:solidFill>
                <a:srgbClr val="000000"/>
              </a:solidFill>
              <a:round/>
              <a:headEnd/>
              <a:tailEnd/>
            </a:ln>
            <a:extLst/>
          </p:spPr>
          <p:txBody>
            <a:bodyPr/>
            <a:lstStyle/>
            <a:p>
              <a:endParaRPr lang="en-US"/>
            </a:p>
          </p:txBody>
        </p:sp>
        <p:sp>
          <p:nvSpPr>
            <p:cNvPr id="5146" name="Freeform 26"/>
            <p:cNvSpPr>
              <a:spLocks/>
            </p:cNvSpPr>
            <p:nvPr/>
          </p:nvSpPr>
          <p:spPr bwMode="auto">
            <a:xfrm>
              <a:off x="4949" y="659"/>
              <a:ext cx="176" cy="372"/>
            </a:xfrm>
            <a:custGeom>
              <a:avLst/>
              <a:gdLst>
                <a:gd name="T0" fmla="*/ 32 w 703"/>
                <a:gd name="T1" fmla="*/ 0 h 1488"/>
                <a:gd name="T2" fmla="*/ 703 w 703"/>
                <a:gd name="T3" fmla="*/ 23 h 1488"/>
                <a:gd name="T4" fmla="*/ 568 w 703"/>
                <a:gd name="T5" fmla="*/ 223 h 1488"/>
                <a:gd name="T6" fmla="*/ 343 w 703"/>
                <a:gd name="T7" fmla="*/ 431 h 1488"/>
                <a:gd name="T8" fmla="*/ 174 w 703"/>
                <a:gd name="T9" fmla="*/ 565 h 1488"/>
                <a:gd name="T10" fmla="*/ 192 w 703"/>
                <a:gd name="T11" fmla="*/ 768 h 1488"/>
                <a:gd name="T12" fmla="*/ 207 w 703"/>
                <a:gd name="T13" fmla="*/ 1024 h 1488"/>
                <a:gd name="T14" fmla="*/ 325 w 703"/>
                <a:gd name="T15" fmla="*/ 1275 h 1488"/>
                <a:gd name="T16" fmla="*/ 0 w 703"/>
                <a:gd name="T17" fmla="*/ 1488 h 1488"/>
                <a:gd name="T18" fmla="*/ 32 w 703"/>
                <a:gd name="T19" fmla="*/ 0 h 1488"/>
                <a:gd name="T20" fmla="*/ 32 w 703"/>
                <a:gd name="T21" fmla="*/ 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3" h="1488">
                  <a:moveTo>
                    <a:pt x="32" y="0"/>
                  </a:moveTo>
                  <a:lnTo>
                    <a:pt x="703" y="23"/>
                  </a:lnTo>
                  <a:lnTo>
                    <a:pt x="568" y="223"/>
                  </a:lnTo>
                  <a:lnTo>
                    <a:pt x="343" y="431"/>
                  </a:lnTo>
                  <a:lnTo>
                    <a:pt x="174" y="565"/>
                  </a:lnTo>
                  <a:lnTo>
                    <a:pt x="192" y="768"/>
                  </a:lnTo>
                  <a:lnTo>
                    <a:pt x="207" y="1024"/>
                  </a:lnTo>
                  <a:lnTo>
                    <a:pt x="325" y="1275"/>
                  </a:lnTo>
                  <a:lnTo>
                    <a:pt x="0" y="1488"/>
                  </a:lnTo>
                  <a:lnTo>
                    <a:pt x="32" y="0"/>
                  </a:lnTo>
                  <a:lnTo>
                    <a:pt x="32" y="0"/>
                  </a:lnTo>
                  <a:close/>
                </a:path>
              </a:pathLst>
            </a:custGeom>
            <a:solidFill>
              <a:schemeClr val="folHlink"/>
            </a:solidFill>
            <a:ln w="9525">
              <a:solidFill>
                <a:srgbClr val="000000"/>
              </a:solidFill>
              <a:round/>
              <a:headEnd/>
              <a:tailEnd/>
            </a:ln>
            <a:extLst/>
          </p:spPr>
          <p:txBody>
            <a:bodyPr/>
            <a:lstStyle/>
            <a:p>
              <a:endParaRPr lang="en-US"/>
            </a:p>
          </p:txBody>
        </p:sp>
        <p:sp>
          <p:nvSpPr>
            <p:cNvPr id="5147" name="Freeform 27"/>
            <p:cNvSpPr>
              <a:spLocks/>
            </p:cNvSpPr>
            <p:nvPr/>
          </p:nvSpPr>
          <p:spPr bwMode="auto">
            <a:xfrm>
              <a:off x="5438" y="1089"/>
              <a:ext cx="116" cy="79"/>
            </a:xfrm>
            <a:custGeom>
              <a:avLst/>
              <a:gdLst>
                <a:gd name="T0" fmla="*/ 0 w 465"/>
                <a:gd name="T1" fmla="*/ 6 h 318"/>
                <a:gd name="T2" fmla="*/ 4 w 465"/>
                <a:gd name="T3" fmla="*/ 113 h 318"/>
                <a:gd name="T4" fmla="*/ 45 w 465"/>
                <a:gd name="T5" fmla="*/ 175 h 318"/>
                <a:gd name="T6" fmla="*/ 172 w 465"/>
                <a:gd name="T7" fmla="*/ 297 h 318"/>
                <a:gd name="T8" fmla="*/ 465 w 465"/>
                <a:gd name="T9" fmla="*/ 318 h 318"/>
                <a:gd name="T10" fmla="*/ 339 w 465"/>
                <a:gd name="T11" fmla="*/ 168 h 318"/>
                <a:gd name="T12" fmla="*/ 139 w 465"/>
                <a:gd name="T13" fmla="*/ 0 h 318"/>
                <a:gd name="T14" fmla="*/ 0 w 465"/>
                <a:gd name="T15" fmla="*/ 6 h 318"/>
                <a:gd name="T16" fmla="*/ 0 w 465"/>
                <a:gd name="T17" fmla="*/ 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318">
                  <a:moveTo>
                    <a:pt x="0" y="6"/>
                  </a:moveTo>
                  <a:lnTo>
                    <a:pt x="4" y="113"/>
                  </a:lnTo>
                  <a:lnTo>
                    <a:pt x="45" y="175"/>
                  </a:lnTo>
                  <a:lnTo>
                    <a:pt x="172" y="297"/>
                  </a:lnTo>
                  <a:lnTo>
                    <a:pt x="465" y="318"/>
                  </a:lnTo>
                  <a:lnTo>
                    <a:pt x="339" y="168"/>
                  </a:lnTo>
                  <a:lnTo>
                    <a:pt x="139" y="0"/>
                  </a:lnTo>
                  <a:lnTo>
                    <a:pt x="0" y="6"/>
                  </a:lnTo>
                  <a:lnTo>
                    <a:pt x="0" y="6"/>
                  </a:lnTo>
                  <a:close/>
                </a:path>
              </a:pathLst>
            </a:custGeom>
            <a:solidFill>
              <a:schemeClr val="folHlink"/>
            </a:solidFill>
            <a:ln w="9525">
              <a:solidFill>
                <a:srgbClr val="000000"/>
              </a:solidFill>
              <a:round/>
              <a:headEnd/>
              <a:tailEnd/>
            </a:ln>
            <a:extLst/>
          </p:spPr>
          <p:txBody>
            <a:bodyPr/>
            <a:lstStyle/>
            <a:p>
              <a:endParaRPr lang="en-US"/>
            </a:p>
          </p:txBody>
        </p:sp>
        <p:sp>
          <p:nvSpPr>
            <p:cNvPr id="5148" name="Freeform 28"/>
            <p:cNvSpPr>
              <a:spLocks/>
            </p:cNvSpPr>
            <p:nvPr/>
          </p:nvSpPr>
          <p:spPr bwMode="auto">
            <a:xfrm>
              <a:off x="5595" y="1191"/>
              <a:ext cx="64" cy="70"/>
            </a:xfrm>
            <a:custGeom>
              <a:avLst/>
              <a:gdLst>
                <a:gd name="T0" fmla="*/ 223 w 256"/>
                <a:gd name="T1" fmla="*/ 0 h 282"/>
                <a:gd name="T2" fmla="*/ 0 w 256"/>
                <a:gd name="T3" fmla="*/ 79 h 282"/>
                <a:gd name="T4" fmla="*/ 256 w 256"/>
                <a:gd name="T5" fmla="*/ 282 h 282"/>
                <a:gd name="T6" fmla="*/ 223 w 256"/>
                <a:gd name="T7" fmla="*/ 0 h 282"/>
                <a:gd name="T8" fmla="*/ 223 w 256"/>
                <a:gd name="T9" fmla="*/ 0 h 282"/>
              </a:gdLst>
              <a:ahLst/>
              <a:cxnLst>
                <a:cxn ang="0">
                  <a:pos x="T0" y="T1"/>
                </a:cxn>
                <a:cxn ang="0">
                  <a:pos x="T2" y="T3"/>
                </a:cxn>
                <a:cxn ang="0">
                  <a:pos x="T4" y="T5"/>
                </a:cxn>
                <a:cxn ang="0">
                  <a:pos x="T6" y="T7"/>
                </a:cxn>
                <a:cxn ang="0">
                  <a:pos x="T8" y="T9"/>
                </a:cxn>
              </a:cxnLst>
              <a:rect l="0" t="0" r="r" b="b"/>
              <a:pathLst>
                <a:path w="256" h="282">
                  <a:moveTo>
                    <a:pt x="223" y="0"/>
                  </a:moveTo>
                  <a:lnTo>
                    <a:pt x="0" y="79"/>
                  </a:lnTo>
                  <a:lnTo>
                    <a:pt x="256" y="282"/>
                  </a:lnTo>
                  <a:lnTo>
                    <a:pt x="223" y="0"/>
                  </a:lnTo>
                  <a:lnTo>
                    <a:pt x="223" y="0"/>
                  </a:lnTo>
                  <a:close/>
                </a:path>
              </a:pathLst>
            </a:custGeom>
            <a:solidFill>
              <a:schemeClr val="folHlink"/>
            </a:solidFill>
            <a:ln w="9525">
              <a:solidFill>
                <a:srgbClr val="000000"/>
              </a:solidFill>
              <a:round/>
              <a:headEnd/>
              <a:tailEnd/>
            </a:ln>
            <a:extLst/>
          </p:spPr>
          <p:txBody>
            <a:bodyPr/>
            <a:lstStyle/>
            <a:p>
              <a:endParaRPr lang="en-US"/>
            </a:p>
          </p:txBody>
        </p:sp>
        <p:sp>
          <p:nvSpPr>
            <p:cNvPr id="5149" name="Freeform 29"/>
            <p:cNvSpPr>
              <a:spLocks/>
            </p:cNvSpPr>
            <p:nvPr/>
          </p:nvSpPr>
          <p:spPr bwMode="auto">
            <a:xfrm>
              <a:off x="5155" y="741"/>
              <a:ext cx="219" cy="312"/>
            </a:xfrm>
            <a:custGeom>
              <a:avLst/>
              <a:gdLst>
                <a:gd name="T0" fmla="*/ 0 w 876"/>
                <a:gd name="T1" fmla="*/ 1151 h 1248"/>
                <a:gd name="T2" fmla="*/ 192 w 876"/>
                <a:gd name="T3" fmla="*/ 1239 h 1248"/>
                <a:gd name="T4" fmla="*/ 360 w 876"/>
                <a:gd name="T5" fmla="*/ 1248 h 1248"/>
                <a:gd name="T6" fmla="*/ 374 w 876"/>
                <a:gd name="T7" fmla="*/ 1091 h 1248"/>
                <a:gd name="T8" fmla="*/ 352 w 876"/>
                <a:gd name="T9" fmla="*/ 783 h 1248"/>
                <a:gd name="T10" fmla="*/ 352 w 876"/>
                <a:gd name="T11" fmla="*/ 591 h 1248"/>
                <a:gd name="T12" fmla="*/ 436 w 876"/>
                <a:gd name="T13" fmla="*/ 428 h 1248"/>
                <a:gd name="T14" fmla="*/ 730 w 876"/>
                <a:gd name="T15" fmla="*/ 414 h 1248"/>
                <a:gd name="T16" fmla="*/ 735 w 876"/>
                <a:gd name="T17" fmla="*/ 272 h 1248"/>
                <a:gd name="T18" fmla="*/ 815 w 876"/>
                <a:gd name="T19" fmla="*/ 168 h 1248"/>
                <a:gd name="T20" fmla="*/ 876 w 876"/>
                <a:gd name="T21" fmla="*/ 126 h 1248"/>
                <a:gd name="T22" fmla="*/ 712 w 876"/>
                <a:gd name="T23" fmla="*/ 23 h 1248"/>
                <a:gd name="T24" fmla="*/ 440 w 876"/>
                <a:gd name="T25" fmla="*/ 0 h 1248"/>
                <a:gd name="T26" fmla="*/ 264 w 876"/>
                <a:gd name="T27" fmla="*/ 135 h 1248"/>
                <a:gd name="T28" fmla="*/ 115 w 876"/>
                <a:gd name="T29" fmla="*/ 271 h 1248"/>
                <a:gd name="T30" fmla="*/ 128 w 876"/>
                <a:gd name="T31" fmla="*/ 672 h 1248"/>
                <a:gd name="T32" fmla="*/ 0 w 876"/>
                <a:gd name="T33" fmla="*/ 1151 h 1248"/>
                <a:gd name="T34" fmla="*/ 0 w 876"/>
                <a:gd name="T35" fmla="*/ 1151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6" h="1248">
                  <a:moveTo>
                    <a:pt x="0" y="1151"/>
                  </a:moveTo>
                  <a:lnTo>
                    <a:pt x="192" y="1239"/>
                  </a:lnTo>
                  <a:lnTo>
                    <a:pt x="360" y="1248"/>
                  </a:lnTo>
                  <a:lnTo>
                    <a:pt x="374" y="1091"/>
                  </a:lnTo>
                  <a:lnTo>
                    <a:pt x="352" y="783"/>
                  </a:lnTo>
                  <a:lnTo>
                    <a:pt x="352" y="591"/>
                  </a:lnTo>
                  <a:lnTo>
                    <a:pt x="436" y="428"/>
                  </a:lnTo>
                  <a:lnTo>
                    <a:pt x="730" y="414"/>
                  </a:lnTo>
                  <a:lnTo>
                    <a:pt x="735" y="272"/>
                  </a:lnTo>
                  <a:lnTo>
                    <a:pt x="815" y="168"/>
                  </a:lnTo>
                  <a:lnTo>
                    <a:pt x="876" y="126"/>
                  </a:lnTo>
                  <a:lnTo>
                    <a:pt x="712" y="23"/>
                  </a:lnTo>
                  <a:lnTo>
                    <a:pt x="440" y="0"/>
                  </a:lnTo>
                  <a:lnTo>
                    <a:pt x="264" y="135"/>
                  </a:lnTo>
                  <a:lnTo>
                    <a:pt x="115" y="271"/>
                  </a:lnTo>
                  <a:lnTo>
                    <a:pt x="128" y="672"/>
                  </a:lnTo>
                  <a:lnTo>
                    <a:pt x="0" y="1151"/>
                  </a:lnTo>
                  <a:lnTo>
                    <a:pt x="0" y="1151"/>
                  </a:lnTo>
                  <a:close/>
                </a:path>
              </a:pathLst>
            </a:custGeom>
            <a:solidFill>
              <a:schemeClr val="folHlink"/>
            </a:solidFill>
            <a:ln w="9525">
              <a:solidFill>
                <a:srgbClr val="000000"/>
              </a:solidFill>
              <a:round/>
              <a:headEnd/>
              <a:tailEnd/>
            </a:ln>
            <a:extLst/>
          </p:spPr>
          <p:txBody>
            <a:bodyPr/>
            <a:lstStyle/>
            <a:p>
              <a:endParaRPr lang="en-US"/>
            </a:p>
          </p:txBody>
        </p:sp>
        <p:sp>
          <p:nvSpPr>
            <p:cNvPr id="5150" name="Freeform 30"/>
            <p:cNvSpPr>
              <a:spLocks/>
            </p:cNvSpPr>
            <p:nvPr/>
          </p:nvSpPr>
          <p:spPr bwMode="auto">
            <a:xfrm>
              <a:off x="5087" y="1021"/>
              <a:ext cx="64" cy="90"/>
            </a:xfrm>
            <a:custGeom>
              <a:avLst/>
              <a:gdLst>
                <a:gd name="T0" fmla="*/ 176 w 256"/>
                <a:gd name="T1" fmla="*/ 0 h 359"/>
                <a:gd name="T2" fmla="*/ 168 w 256"/>
                <a:gd name="T3" fmla="*/ 160 h 359"/>
                <a:gd name="T4" fmla="*/ 256 w 256"/>
                <a:gd name="T5" fmla="*/ 359 h 359"/>
                <a:gd name="T6" fmla="*/ 88 w 256"/>
                <a:gd name="T7" fmla="*/ 231 h 359"/>
                <a:gd name="T8" fmla="*/ 0 w 256"/>
                <a:gd name="T9" fmla="*/ 16 h 359"/>
                <a:gd name="T10" fmla="*/ 176 w 256"/>
                <a:gd name="T11" fmla="*/ 0 h 359"/>
                <a:gd name="T12" fmla="*/ 176 w 256"/>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256" h="359">
                  <a:moveTo>
                    <a:pt x="176" y="0"/>
                  </a:moveTo>
                  <a:lnTo>
                    <a:pt x="168" y="160"/>
                  </a:lnTo>
                  <a:lnTo>
                    <a:pt x="256" y="359"/>
                  </a:lnTo>
                  <a:lnTo>
                    <a:pt x="88" y="231"/>
                  </a:lnTo>
                  <a:lnTo>
                    <a:pt x="0" y="16"/>
                  </a:lnTo>
                  <a:lnTo>
                    <a:pt x="176" y="0"/>
                  </a:lnTo>
                  <a:lnTo>
                    <a:pt x="176" y="0"/>
                  </a:lnTo>
                  <a:close/>
                </a:path>
              </a:pathLst>
            </a:custGeom>
            <a:solidFill>
              <a:schemeClr val="folHlink"/>
            </a:solidFill>
            <a:ln w="9525">
              <a:solidFill>
                <a:srgbClr val="000000"/>
              </a:solidFill>
              <a:round/>
              <a:headEnd/>
              <a:tailEnd/>
            </a:ln>
            <a:extLst/>
          </p:spPr>
          <p:txBody>
            <a:bodyPr/>
            <a:lstStyle/>
            <a:p>
              <a:endParaRPr lang="en-US"/>
            </a:p>
          </p:txBody>
        </p:sp>
        <p:sp>
          <p:nvSpPr>
            <p:cNvPr id="5151" name="Freeform 31"/>
            <p:cNvSpPr>
              <a:spLocks/>
            </p:cNvSpPr>
            <p:nvPr/>
          </p:nvSpPr>
          <p:spPr bwMode="auto">
            <a:xfrm>
              <a:off x="5417" y="1091"/>
              <a:ext cx="70" cy="68"/>
            </a:xfrm>
            <a:custGeom>
              <a:avLst/>
              <a:gdLst>
                <a:gd name="T0" fmla="*/ 191 w 280"/>
                <a:gd name="T1" fmla="*/ 0 h 273"/>
                <a:gd name="T2" fmla="*/ 191 w 280"/>
                <a:gd name="T3" fmla="*/ 129 h 273"/>
                <a:gd name="T4" fmla="*/ 280 w 280"/>
                <a:gd name="T5" fmla="*/ 270 h 273"/>
                <a:gd name="T6" fmla="*/ 143 w 280"/>
                <a:gd name="T7" fmla="*/ 273 h 273"/>
                <a:gd name="T8" fmla="*/ 0 w 280"/>
                <a:gd name="T9" fmla="*/ 18 h 273"/>
                <a:gd name="T10" fmla="*/ 191 w 280"/>
                <a:gd name="T11" fmla="*/ 0 h 273"/>
                <a:gd name="T12" fmla="*/ 191 w 280"/>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280" h="273">
                  <a:moveTo>
                    <a:pt x="191" y="0"/>
                  </a:moveTo>
                  <a:lnTo>
                    <a:pt x="191" y="129"/>
                  </a:lnTo>
                  <a:lnTo>
                    <a:pt x="280" y="270"/>
                  </a:lnTo>
                  <a:lnTo>
                    <a:pt x="143" y="273"/>
                  </a:lnTo>
                  <a:lnTo>
                    <a:pt x="0" y="18"/>
                  </a:lnTo>
                  <a:lnTo>
                    <a:pt x="191" y="0"/>
                  </a:lnTo>
                  <a:lnTo>
                    <a:pt x="191" y="0"/>
                  </a:lnTo>
                  <a:close/>
                </a:path>
              </a:pathLst>
            </a:custGeom>
            <a:solidFill>
              <a:schemeClr val="folHlink"/>
            </a:solidFill>
            <a:ln w="9525">
              <a:solidFill>
                <a:srgbClr val="000000"/>
              </a:solidFill>
              <a:round/>
              <a:headEnd/>
              <a:tailEnd/>
            </a:ln>
            <a:extLst/>
          </p:spPr>
          <p:txBody>
            <a:bodyPr/>
            <a:lstStyle/>
            <a:p>
              <a:endParaRPr lang="en-US"/>
            </a:p>
          </p:txBody>
        </p:sp>
        <p:sp>
          <p:nvSpPr>
            <p:cNvPr id="5152" name="Freeform 32"/>
            <p:cNvSpPr>
              <a:spLocks/>
            </p:cNvSpPr>
            <p:nvPr/>
          </p:nvSpPr>
          <p:spPr bwMode="auto">
            <a:xfrm>
              <a:off x="5595" y="1202"/>
              <a:ext cx="57" cy="73"/>
            </a:xfrm>
            <a:custGeom>
              <a:avLst/>
              <a:gdLst>
                <a:gd name="T0" fmla="*/ 40 w 232"/>
                <a:gd name="T1" fmla="*/ 0 h 295"/>
                <a:gd name="T2" fmla="*/ 232 w 232"/>
                <a:gd name="T3" fmla="*/ 109 h 295"/>
                <a:gd name="T4" fmla="*/ 204 w 232"/>
                <a:gd name="T5" fmla="*/ 295 h 295"/>
                <a:gd name="T6" fmla="*/ 0 w 232"/>
                <a:gd name="T7" fmla="*/ 34 h 295"/>
                <a:gd name="T8" fmla="*/ 40 w 232"/>
                <a:gd name="T9" fmla="*/ 0 h 295"/>
                <a:gd name="T10" fmla="*/ 40 w 232"/>
                <a:gd name="T11" fmla="*/ 0 h 295"/>
              </a:gdLst>
              <a:ahLst/>
              <a:cxnLst>
                <a:cxn ang="0">
                  <a:pos x="T0" y="T1"/>
                </a:cxn>
                <a:cxn ang="0">
                  <a:pos x="T2" y="T3"/>
                </a:cxn>
                <a:cxn ang="0">
                  <a:pos x="T4" y="T5"/>
                </a:cxn>
                <a:cxn ang="0">
                  <a:pos x="T6" y="T7"/>
                </a:cxn>
                <a:cxn ang="0">
                  <a:pos x="T8" y="T9"/>
                </a:cxn>
                <a:cxn ang="0">
                  <a:pos x="T10" y="T11"/>
                </a:cxn>
              </a:cxnLst>
              <a:rect l="0" t="0" r="r" b="b"/>
              <a:pathLst>
                <a:path w="232" h="295">
                  <a:moveTo>
                    <a:pt x="40" y="0"/>
                  </a:moveTo>
                  <a:lnTo>
                    <a:pt x="232" y="109"/>
                  </a:lnTo>
                  <a:lnTo>
                    <a:pt x="204" y="295"/>
                  </a:lnTo>
                  <a:lnTo>
                    <a:pt x="0" y="34"/>
                  </a:lnTo>
                  <a:lnTo>
                    <a:pt x="40" y="0"/>
                  </a:lnTo>
                  <a:lnTo>
                    <a:pt x="40" y="0"/>
                  </a:lnTo>
                  <a:close/>
                </a:path>
              </a:pathLst>
            </a:custGeom>
            <a:solidFill>
              <a:schemeClr val="folHlink"/>
            </a:solidFill>
            <a:ln w="9525">
              <a:solidFill>
                <a:srgbClr val="000000"/>
              </a:solidFill>
              <a:round/>
              <a:headEnd/>
              <a:tailEnd/>
            </a:ln>
            <a:extLst/>
          </p:spPr>
          <p:txBody>
            <a:bodyPr/>
            <a:lstStyle/>
            <a:p>
              <a:endParaRPr lang="en-US"/>
            </a:p>
          </p:txBody>
        </p:sp>
        <p:sp>
          <p:nvSpPr>
            <p:cNvPr id="5153" name="Freeform 33"/>
            <p:cNvSpPr>
              <a:spLocks/>
            </p:cNvSpPr>
            <p:nvPr/>
          </p:nvSpPr>
          <p:spPr bwMode="auto">
            <a:xfrm>
              <a:off x="5000" y="647"/>
              <a:ext cx="659" cy="520"/>
            </a:xfrm>
            <a:custGeom>
              <a:avLst/>
              <a:gdLst>
                <a:gd name="T0" fmla="*/ 646 w 2635"/>
                <a:gd name="T1" fmla="*/ 30 h 2080"/>
                <a:gd name="T2" fmla="*/ 523 w 2635"/>
                <a:gd name="T3" fmla="*/ 184 h 2080"/>
                <a:gd name="T4" fmla="*/ 399 w 2635"/>
                <a:gd name="T5" fmla="*/ 361 h 2080"/>
                <a:gd name="T6" fmla="*/ 247 w 2635"/>
                <a:gd name="T7" fmla="*/ 509 h 2080"/>
                <a:gd name="T8" fmla="*/ 21 w 2635"/>
                <a:gd name="T9" fmla="*/ 691 h 2080"/>
                <a:gd name="T10" fmla="*/ 0 w 2635"/>
                <a:gd name="T11" fmla="*/ 794 h 2080"/>
                <a:gd name="T12" fmla="*/ 55 w 2635"/>
                <a:gd name="T13" fmla="*/ 947 h 2080"/>
                <a:gd name="T14" fmla="*/ 154 w 2635"/>
                <a:gd name="T15" fmla="*/ 1125 h 2080"/>
                <a:gd name="T16" fmla="*/ 287 w 2635"/>
                <a:gd name="T17" fmla="*/ 1237 h 2080"/>
                <a:gd name="T18" fmla="*/ 527 w 2635"/>
                <a:gd name="T19" fmla="*/ 1253 h 2080"/>
                <a:gd name="T20" fmla="*/ 671 w 2635"/>
                <a:gd name="T21" fmla="*/ 1169 h 2080"/>
                <a:gd name="T22" fmla="*/ 764 w 2635"/>
                <a:gd name="T23" fmla="*/ 1046 h 2080"/>
                <a:gd name="T24" fmla="*/ 749 w 2635"/>
                <a:gd name="T25" fmla="*/ 912 h 2080"/>
                <a:gd name="T26" fmla="*/ 705 w 2635"/>
                <a:gd name="T27" fmla="*/ 646 h 2080"/>
                <a:gd name="T28" fmla="*/ 709 w 2635"/>
                <a:gd name="T29" fmla="*/ 450 h 2080"/>
                <a:gd name="T30" fmla="*/ 858 w 2635"/>
                <a:gd name="T31" fmla="*/ 282 h 2080"/>
                <a:gd name="T32" fmla="*/ 1040 w 2635"/>
                <a:gd name="T33" fmla="*/ 212 h 2080"/>
                <a:gd name="T34" fmla="*/ 1236 w 2635"/>
                <a:gd name="T35" fmla="*/ 277 h 2080"/>
                <a:gd name="T36" fmla="*/ 1448 w 2635"/>
                <a:gd name="T37" fmla="*/ 395 h 2080"/>
                <a:gd name="T38" fmla="*/ 1586 w 2635"/>
                <a:gd name="T39" fmla="*/ 567 h 2080"/>
                <a:gd name="T40" fmla="*/ 1635 w 2635"/>
                <a:gd name="T41" fmla="*/ 745 h 2080"/>
                <a:gd name="T42" fmla="*/ 1660 w 2635"/>
                <a:gd name="T43" fmla="*/ 976 h 2080"/>
                <a:gd name="T44" fmla="*/ 1616 w 2635"/>
                <a:gd name="T45" fmla="*/ 1065 h 2080"/>
                <a:gd name="T46" fmla="*/ 1537 w 2635"/>
                <a:gd name="T47" fmla="*/ 1149 h 2080"/>
                <a:gd name="T48" fmla="*/ 1420 w 2635"/>
                <a:gd name="T49" fmla="*/ 1198 h 2080"/>
                <a:gd name="T50" fmla="*/ 1311 w 2635"/>
                <a:gd name="T51" fmla="*/ 1233 h 2080"/>
                <a:gd name="T52" fmla="*/ 1281 w 2635"/>
                <a:gd name="T53" fmla="*/ 1282 h 2080"/>
                <a:gd name="T54" fmla="*/ 1261 w 2635"/>
                <a:gd name="T55" fmla="*/ 1424 h 2080"/>
                <a:gd name="T56" fmla="*/ 1266 w 2635"/>
                <a:gd name="T57" fmla="*/ 1534 h 2080"/>
                <a:gd name="T58" fmla="*/ 1330 w 2635"/>
                <a:gd name="T59" fmla="*/ 1613 h 2080"/>
                <a:gd name="T60" fmla="*/ 1485 w 2635"/>
                <a:gd name="T61" fmla="*/ 1623 h 2080"/>
                <a:gd name="T62" fmla="*/ 1597 w 2635"/>
                <a:gd name="T63" fmla="*/ 1613 h 2080"/>
                <a:gd name="T64" fmla="*/ 1793 w 2635"/>
                <a:gd name="T65" fmla="*/ 1608 h 2080"/>
                <a:gd name="T66" fmla="*/ 2054 w 2635"/>
                <a:gd name="T67" fmla="*/ 1701 h 2080"/>
                <a:gd name="T68" fmla="*/ 2241 w 2635"/>
                <a:gd name="T69" fmla="*/ 1834 h 2080"/>
                <a:gd name="T70" fmla="*/ 2325 w 2635"/>
                <a:gd name="T71" fmla="*/ 1968 h 2080"/>
                <a:gd name="T72" fmla="*/ 2365 w 2635"/>
                <a:gd name="T73" fmla="*/ 2080 h 2080"/>
                <a:gd name="T74" fmla="*/ 2498 w 2635"/>
                <a:gd name="T75" fmla="*/ 1996 h 2080"/>
                <a:gd name="T76" fmla="*/ 2581 w 2635"/>
                <a:gd name="T77" fmla="*/ 1912 h 2080"/>
                <a:gd name="T78" fmla="*/ 2635 w 2635"/>
                <a:gd name="T79" fmla="*/ 70 h 2080"/>
                <a:gd name="T80" fmla="*/ 1183 w 2635"/>
                <a:gd name="T81" fmla="*/ 0 h 2080"/>
                <a:gd name="T82" fmla="*/ 646 w 2635"/>
                <a:gd name="T83" fmla="*/ 30 h 2080"/>
                <a:gd name="T84" fmla="*/ 646 w 2635"/>
                <a:gd name="T85" fmla="*/ 3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5" h="2080">
                  <a:moveTo>
                    <a:pt x="646" y="30"/>
                  </a:moveTo>
                  <a:lnTo>
                    <a:pt x="523" y="184"/>
                  </a:lnTo>
                  <a:lnTo>
                    <a:pt x="399" y="361"/>
                  </a:lnTo>
                  <a:lnTo>
                    <a:pt x="247" y="509"/>
                  </a:lnTo>
                  <a:lnTo>
                    <a:pt x="21" y="691"/>
                  </a:lnTo>
                  <a:lnTo>
                    <a:pt x="0" y="794"/>
                  </a:lnTo>
                  <a:lnTo>
                    <a:pt x="55" y="947"/>
                  </a:lnTo>
                  <a:lnTo>
                    <a:pt x="154" y="1125"/>
                  </a:lnTo>
                  <a:lnTo>
                    <a:pt x="287" y="1237"/>
                  </a:lnTo>
                  <a:lnTo>
                    <a:pt x="527" y="1253"/>
                  </a:lnTo>
                  <a:lnTo>
                    <a:pt x="671" y="1169"/>
                  </a:lnTo>
                  <a:lnTo>
                    <a:pt x="764" y="1046"/>
                  </a:lnTo>
                  <a:lnTo>
                    <a:pt x="749" y="912"/>
                  </a:lnTo>
                  <a:lnTo>
                    <a:pt x="705" y="646"/>
                  </a:lnTo>
                  <a:lnTo>
                    <a:pt x="709" y="450"/>
                  </a:lnTo>
                  <a:lnTo>
                    <a:pt x="858" y="282"/>
                  </a:lnTo>
                  <a:lnTo>
                    <a:pt x="1040" y="212"/>
                  </a:lnTo>
                  <a:lnTo>
                    <a:pt x="1236" y="277"/>
                  </a:lnTo>
                  <a:lnTo>
                    <a:pt x="1448" y="395"/>
                  </a:lnTo>
                  <a:lnTo>
                    <a:pt x="1586" y="567"/>
                  </a:lnTo>
                  <a:lnTo>
                    <a:pt x="1635" y="745"/>
                  </a:lnTo>
                  <a:lnTo>
                    <a:pt x="1660" y="976"/>
                  </a:lnTo>
                  <a:lnTo>
                    <a:pt x="1616" y="1065"/>
                  </a:lnTo>
                  <a:lnTo>
                    <a:pt x="1537" y="1149"/>
                  </a:lnTo>
                  <a:lnTo>
                    <a:pt x="1420" y="1198"/>
                  </a:lnTo>
                  <a:lnTo>
                    <a:pt x="1311" y="1233"/>
                  </a:lnTo>
                  <a:lnTo>
                    <a:pt x="1281" y="1282"/>
                  </a:lnTo>
                  <a:lnTo>
                    <a:pt x="1261" y="1424"/>
                  </a:lnTo>
                  <a:lnTo>
                    <a:pt x="1266" y="1534"/>
                  </a:lnTo>
                  <a:lnTo>
                    <a:pt x="1330" y="1613"/>
                  </a:lnTo>
                  <a:lnTo>
                    <a:pt x="1485" y="1623"/>
                  </a:lnTo>
                  <a:lnTo>
                    <a:pt x="1597" y="1613"/>
                  </a:lnTo>
                  <a:lnTo>
                    <a:pt x="1793" y="1608"/>
                  </a:lnTo>
                  <a:lnTo>
                    <a:pt x="2054" y="1701"/>
                  </a:lnTo>
                  <a:lnTo>
                    <a:pt x="2241" y="1834"/>
                  </a:lnTo>
                  <a:lnTo>
                    <a:pt x="2325" y="1968"/>
                  </a:lnTo>
                  <a:lnTo>
                    <a:pt x="2365" y="2080"/>
                  </a:lnTo>
                  <a:lnTo>
                    <a:pt x="2498" y="1996"/>
                  </a:lnTo>
                  <a:lnTo>
                    <a:pt x="2581" y="1912"/>
                  </a:lnTo>
                  <a:lnTo>
                    <a:pt x="2635" y="70"/>
                  </a:lnTo>
                  <a:lnTo>
                    <a:pt x="1183" y="0"/>
                  </a:lnTo>
                  <a:lnTo>
                    <a:pt x="646" y="30"/>
                  </a:lnTo>
                  <a:lnTo>
                    <a:pt x="646" y="30"/>
                  </a:lnTo>
                  <a:close/>
                </a:path>
              </a:pathLst>
            </a:custGeom>
            <a:gradFill rotWithShape="1">
              <a:gsLst>
                <a:gs pos="0">
                  <a:schemeClr val="accent1"/>
                </a:gs>
                <a:gs pos="100000">
                  <a:schemeClr val="folHlink"/>
                </a:gs>
              </a:gsLst>
              <a:lin ang="18900000" scaled="1"/>
            </a:gradFill>
            <a:ln w="9525">
              <a:solidFill>
                <a:srgbClr val="000000"/>
              </a:solidFill>
              <a:round/>
              <a:headEnd/>
              <a:tailEnd/>
            </a:ln>
            <a:extLst/>
          </p:spPr>
          <p:txBody>
            <a:bodyPr/>
            <a:lstStyle/>
            <a:p>
              <a:endParaRPr lang="en-US"/>
            </a:p>
          </p:txBody>
        </p:sp>
        <p:sp>
          <p:nvSpPr>
            <p:cNvPr id="5154" name="Freeform 34"/>
            <p:cNvSpPr>
              <a:spLocks/>
            </p:cNvSpPr>
            <p:nvPr/>
          </p:nvSpPr>
          <p:spPr bwMode="auto">
            <a:xfrm>
              <a:off x="5181" y="699"/>
              <a:ext cx="223" cy="143"/>
            </a:xfrm>
            <a:custGeom>
              <a:avLst/>
              <a:gdLst>
                <a:gd name="T0" fmla="*/ 57 w 895"/>
                <a:gd name="T1" fmla="*/ 383 h 572"/>
                <a:gd name="T2" fmla="*/ 200 w 895"/>
                <a:gd name="T3" fmla="*/ 240 h 572"/>
                <a:gd name="T4" fmla="*/ 303 w 895"/>
                <a:gd name="T5" fmla="*/ 175 h 572"/>
                <a:gd name="T6" fmla="*/ 511 w 895"/>
                <a:gd name="T7" fmla="*/ 168 h 572"/>
                <a:gd name="T8" fmla="*/ 679 w 895"/>
                <a:gd name="T9" fmla="*/ 231 h 572"/>
                <a:gd name="T10" fmla="*/ 802 w 895"/>
                <a:gd name="T11" fmla="*/ 341 h 572"/>
                <a:gd name="T12" fmla="*/ 895 w 895"/>
                <a:gd name="T13" fmla="*/ 572 h 572"/>
                <a:gd name="T14" fmla="*/ 847 w 895"/>
                <a:gd name="T15" fmla="*/ 351 h 572"/>
                <a:gd name="T16" fmla="*/ 767 w 895"/>
                <a:gd name="T17" fmla="*/ 215 h 572"/>
                <a:gd name="T18" fmla="*/ 648 w 895"/>
                <a:gd name="T19" fmla="*/ 80 h 572"/>
                <a:gd name="T20" fmla="*/ 408 w 895"/>
                <a:gd name="T21" fmla="*/ 0 h 572"/>
                <a:gd name="T22" fmla="*/ 184 w 895"/>
                <a:gd name="T23" fmla="*/ 55 h 572"/>
                <a:gd name="T24" fmla="*/ 32 w 895"/>
                <a:gd name="T25" fmla="*/ 175 h 572"/>
                <a:gd name="T26" fmla="*/ 0 w 895"/>
                <a:gd name="T27" fmla="*/ 320 h 572"/>
                <a:gd name="T28" fmla="*/ 24 w 895"/>
                <a:gd name="T29" fmla="*/ 496 h 572"/>
                <a:gd name="T30" fmla="*/ 57 w 895"/>
                <a:gd name="T31" fmla="*/ 383 h 572"/>
                <a:gd name="T32" fmla="*/ 57 w 895"/>
                <a:gd name="T33" fmla="*/ 383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5" h="572">
                  <a:moveTo>
                    <a:pt x="57" y="383"/>
                  </a:moveTo>
                  <a:lnTo>
                    <a:pt x="200" y="240"/>
                  </a:lnTo>
                  <a:lnTo>
                    <a:pt x="303" y="175"/>
                  </a:lnTo>
                  <a:lnTo>
                    <a:pt x="511" y="168"/>
                  </a:lnTo>
                  <a:lnTo>
                    <a:pt x="679" y="231"/>
                  </a:lnTo>
                  <a:lnTo>
                    <a:pt x="802" y="341"/>
                  </a:lnTo>
                  <a:lnTo>
                    <a:pt x="895" y="572"/>
                  </a:lnTo>
                  <a:lnTo>
                    <a:pt x="847" y="351"/>
                  </a:lnTo>
                  <a:lnTo>
                    <a:pt x="767" y="215"/>
                  </a:lnTo>
                  <a:lnTo>
                    <a:pt x="648" y="80"/>
                  </a:lnTo>
                  <a:lnTo>
                    <a:pt x="408" y="0"/>
                  </a:lnTo>
                  <a:lnTo>
                    <a:pt x="184" y="55"/>
                  </a:lnTo>
                  <a:lnTo>
                    <a:pt x="32" y="175"/>
                  </a:lnTo>
                  <a:lnTo>
                    <a:pt x="0" y="320"/>
                  </a:lnTo>
                  <a:lnTo>
                    <a:pt x="24" y="496"/>
                  </a:lnTo>
                  <a:lnTo>
                    <a:pt x="57" y="383"/>
                  </a:lnTo>
                  <a:lnTo>
                    <a:pt x="57" y="383"/>
                  </a:lnTo>
                  <a:close/>
                </a:path>
              </a:pathLst>
            </a:custGeom>
            <a:solidFill>
              <a:srgbClr val="948D4D"/>
            </a:solidFill>
            <a:ln w="9525">
              <a:solidFill>
                <a:srgbClr val="000000"/>
              </a:solidFill>
              <a:round/>
              <a:headEnd/>
              <a:tailEnd/>
            </a:ln>
            <a:extLst/>
          </p:spPr>
          <p:txBody>
            <a:bodyPr/>
            <a:lstStyle/>
            <a:p>
              <a:endParaRPr lang="en-US"/>
            </a:p>
          </p:txBody>
        </p:sp>
        <p:sp>
          <p:nvSpPr>
            <p:cNvPr id="5155" name="Freeform 35"/>
            <p:cNvSpPr>
              <a:spLocks/>
            </p:cNvSpPr>
            <p:nvPr/>
          </p:nvSpPr>
          <p:spPr bwMode="auto">
            <a:xfrm>
              <a:off x="5046" y="987"/>
              <a:ext cx="131" cy="130"/>
            </a:xfrm>
            <a:custGeom>
              <a:avLst/>
              <a:gdLst>
                <a:gd name="T0" fmla="*/ 196 w 524"/>
                <a:gd name="T1" fmla="*/ 153 h 521"/>
                <a:gd name="T2" fmla="*/ 269 w 524"/>
                <a:gd name="T3" fmla="*/ 317 h 521"/>
                <a:gd name="T4" fmla="*/ 331 w 524"/>
                <a:gd name="T5" fmla="*/ 412 h 521"/>
                <a:gd name="T6" fmla="*/ 524 w 524"/>
                <a:gd name="T7" fmla="*/ 513 h 521"/>
                <a:gd name="T8" fmla="*/ 340 w 524"/>
                <a:gd name="T9" fmla="*/ 521 h 521"/>
                <a:gd name="T10" fmla="*/ 124 w 524"/>
                <a:gd name="T11" fmla="*/ 393 h 521"/>
                <a:gd name="T12" fmla="*/ 4 w 524"/>
                <a:gd name="T13" fmla="*/ 208 h 521"/>
                <a:gd name="T14" fmla="*/ 0 w 524"/>
                <a:gd name="T15" fmla="*/ 0 h 521"/>
                <a:gd name="T16" fmla="*/ 196 w 524"/>
                <a:gd name="T17" fmla="*/ 153 h 521"/>
                <a:gd name="T18" fmla="*/ 196 w 524"/>
                <a:gd name="T19" fmla="*/ 15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21">
                  <a:moveTo>
                    <a:pt x="196" y="153"/>
                  </a:moveTo>
                  <a:lnTo>
                    <a:pt x="269" y="317"/>
                  </a:lnTo>
                  <a:lnTo>
                    <a:pt x="331" y="412"/>
                  </a:lnTo>
                  <a:lnTo>
                    <a:pt x="524" y="513"/>
                  </a:lnTo>
                  <a:lnTo>
                    <a:pt x="340" y="521"/>
                  </a:lnTo>
                  <a:lnTo>
                    <a:pt x="124" y="393"/>
                  </a:lnTo>
                  <a:lnTo>
                    <a:pt x="4" y="208"/>
                  </a:lnTo>
                  <a:lnTo>
                    <a:pt x="0" y="0"/>
                  </a:lnTo>
                  <a:lnTo>
                    <a:pt x="196" y="153"/>
                  </a:lnTo>
                  <a:lnTo>
                    <a:pt x="196" y="153"/>
                  </a:lnTo>
                  <a:close/>
                </a:path>
              </a:pathLst>
            </a:custGeom>
            <a:solidFill>
              <a:srgbClr val="948D4D"/>
            </a:solidFill>
            <a:ln w="9525">
              <a:solidFill>
                <a:srgbClr val="000000"/>
              </a:solidFill>
              <a:round/>
              <a:headEnd/>
              <a:tailEnd/>
            </a:ln>
            <a:extLst/>
          </p:spPr>
          <p:txBody>
            <a:bodyPr/>
            <a:lstStyle/>
            <a:p>
              <a:endParaRPr lang="en-US"/>
            </a:p>
          </p:txBody>
        </p:sp>
        <p:sp>
          <p:nvSpPr>
            <p:cNvPr id="5156" name="Freeform 36"/>
            <p:cNvSpPr>
              <a:spLocks/>
            </p:cNvSpPr>
            <p:nvPr/>
          </p:nvSpPr>
          <p:spPr bwMode="auto">
            <a:xfrm>
              <a:off x="5388" y="1085"/>
              <a:ext cx="123" cy="82"/>
            </a:xfrm>
            <a:custGeom>
              <a:avLst/>
              <a:gdLst>
                <a:gd name="T0" fmla="*/ 0 w 492"/>
                <a:gd name="T1" fmla="*/ 102 h 328"/>
                <a:gd name="T2" fmla="*/ 53 w 492"/>
                <a:gd name="T3" fmla="*/ 208 h 328"/>
                <a:gd name="T4" fmla="*/ 179 w 492"/>
                <a:gd name="T5" fmla="*/ 296 h 328"/>
                <a:gd name="T6" fmla="*/ 331 w 492"/>
                <a:gd name="T7" fmla="*/ 303 h 328"/>
                <a:gd name="T8" fmla="*/ 492 w 492"/>
                <a:gd name="T9" fmla="*/ 328 h 328"/>
                <a:gd name="T10" fmla="*/ 267 w 492"/>
                <a:gd name="T11" fmla="*/ 218 h 328"/>
                <a:gd name="T12" fmla="*/ 164 w 492"/>
                <a:gd name="T13" fmla="*/ 128 h 328"/>
                <a:gd name="T14" fmla="*/ 156 w 492"/>
                <a:gd name="T15" fmla="*/ 0 h 328"/>
                <a:gd name="T16" fmla="*/ 0 w 492"/>
                <a:gd name="T17" fmla="*/ 102 h 328"/>
                <a:gd name="T18" fmla="*/ 0 w 492"/>
                <a:gd name="T19" fmla="*/ 10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2" h="328">
                  <a:moveTo>
                    <a:pt x="0" y="102"/>
                  </a:moveTo>
                  <a:lnTo>
                    <a:pt x="53" y="208"/>
                  </a:lnTo>
                  <a:lnTo>
                    <a:pt x="179" y="296"/>
                  </a:lnTo>
                  <a:lnTo>
                    <a:pt x="331" y="303"/>
                  </a:lnTo>
                  <a:lnTo>
                    <a:pt x="492" y="328"/>
                  </a:lnTo>
                  <a:lnTo>
                    <a:pt x="267" y="218"/>
                  </a:lnTo>
                  <a:lnTo>
                    <a:pt x="164" y="128"/>
                  </a:lnTo>
                  <a:lnTo>
                    <a:pt x="156" y="0"/>
                  </a:lnTo>
                  <a:lnTo>
                    <a:pt x="0" y="102"/>
                  </a:lnTo>
                  <a:lnTo>
                    <a:pt x="0" y="102"/>
                  </a:lnTo>
                  <a:close/>
                </a:path>
              </a:pathLst>
            </a:custGeom>
            <a:solidFill>
              <a:srgbClr val="948D4D"/>
            </a:solidFill>
            <a:ln w="9525">
              <a:solidFill>
                <a:srgbClr val="000000"/>
              </a:solidFill>
              <a:round/>
              <a:headEnd/>
              <a:tailEnd/>
            </a:ln>
            <a:extLst/>
          </p:spPr>
          <p:txBody>
            <a:bodyPr/>
            <a:lstStyle/>
            <a:p>
              <a:endParaRPr lang="en-US"/>
            </a:p>
          </p:txBody>
        </p:sp>
        <p:sp>
          <p:nvSpPr>
            <p:cNvPr id="5157" name="Freeform 37"/>
            <p:cNvSpPr>
              <a:spLocks/>
            </p:cNvSpPr>
            <p:nvPr/>
          </p:nvSpPr>
          <p:spPr bwMode="auto">
            <a:xfrm>
              <a:off x="5565" y="1137"/>
              <a:ext cx="89" cy="102"/>
            </a:xfrm>
            <a:custGeom>
              <a:avLst/>
              <a:gdLst>
                <a:gd name="T0" fmla="*/ 359 w 359"/>
                <a:gd name="T1" fmla="*/ 0 h 408"/>
                <a:gd name="T2" fmla="*/ 96 w 359"/>
                <a:gd name="T3" fmla="*/ 168 h 408"/>
                <a:gd name="T4" fmla="*/ 24 w 359"/>
                <a:gd name="T5" fmla="*/ 288 h 408"/>
                <a:gd name="T6" fmla="*/ 0 w 359"/>
                <a:gd name="T7" fmla="*/ 408 h 408"/>
                <a:gd name="T8" fmla="*/ 153 w 359"/>
                <a:gd name="T9" fmla="*/ 288 h 408"/>
                <a:gd name="T10" fmla="*/ 343 w 359"/>
                <a:gd name="T11" fmla="*/ 214 h 408"/>
                <a:gd name="T12" fmla="*/ 359 w 359"/>
                <a:gd name="T13" fmla="*/ 0 h 408"/>
                <a:gd name="T14" fmla="*/ 359 w 359"/>
                <a:gd name="T15" fmla="*/ 0 h 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408">
                  <a:moveTo>
                    <a:pt x="359" y="0"/>
                  </a:moveTo>
                  <a:lnTo>
                    <a:pt x="96" y="168"/>
                  </a:lnTo>
                  <a:lnTo>
                    <a:pt x="24" y="288"/>
                  </a:lnTo>
                  <a:lnTo>
                    <a:pt x="0" y="408"/>
                  </a:lnTo>
                  <a:lnTo>
                    <a:pt x="153" y="288"/>
                  </a:lnTo>
                  <a:lnTo>
                    <a:pt x="343" y="214"/>
                  </a:lnTo>
                  <a:lnTo>
                    <a:pt x="359" y="0"/>
                  </a:lnTo>
                  <a:lnTo>
                    <a:pt x="359" y="0"/>
                  </a:lnTo>
                  <a:close/>
                </a:path>
              </a:pathLst>
            </a:custGeom>
            <a:solidFill>
              <a:srgbClr val="948D4D"/>
            </a:solidFill>
            <a:ln w="9525">
              <a:solidFill>
                <a:srgbClr val="000000"/>
              </a:solidFill>
              <a:round/>
              <a:headEnd/>
              <a:tailEnd/>
            </a:ln>
            <a:extLst/>
          </p:spPr>
          <p:txBody>
            <a:bodyPr/>
            <a:lstStyle/>
            <a:p>
              <a:endParaRPr lang="en-US"/>
            </a:p>
          </p:txBody>
        </p:sp>
        <p:sp>
          <p:nvSpPr>
            <p:cNvPr id="5158" name="Freeform 38"/>
            <p:cNvSpPr>
              <a:spLocks/>
            </p:cNvSpPr>
            <p:nvPr/>
          </p:nvSpPr>
          <p:spPr bwMode="auto">
            <a:xfrm>
              <a:off x="4992" y="835"/>
              <a:ext cx="227" cy="187"/>
            </a:xfrm>
            <a:custGeom>
              <a:avLst/>
              <a:gdLst>
                <a:gd name="T0" fmla="*/ 0 w 909"/>
                <a:gd name="T1" fmla="*/ 0 h 750"/>
                <a:gd name="T2" fmla="*/ 70 w 909"/>
                <a:gd name="T3" fmla="*/ 257 h 750"/>
                <a:gd name="T4" fmla="*/ 238 w 909"/>
                <a:gd name="T5" fmla="*/ 474 h 750"/>
                <a:gd name="T6" fmla="*/ 566 w 909"/>
                <a:gd name="T7" fmla="*/ 562 h 750"/>
                <a:gd name="T8" fmla="*/ 777 w 909"/>
                <a:gd name="T9" fmla="*/ 415 h 750"/>
                <a:gd name="T10" fmla="*/ 821 w 909"/>
                <a:gd name="T11" fmla="*/ 34 h 750"/>
                <a:gd name="T12" fmla="*/ 901 w 909"/>
                <a:gd name="T13" fmla="*/ 322 h 750"/>
                <a:gd name="T14" fmla="*/ 909 w 909"/>
                <a:gd name="T15" fmla="*/ 594 h 750"/>
                <a:gd name="T16" fmla="*/ 734 w 909"/>
                <a:gd name="T17" fmla="*/ 746 h 750"/>
                <a:gd name="T18" fmla="*/ 620 w 909"/>
                <a:gd name="T19" fmla="*/ 750 h 750"/>
                <a:gd name="T20" fmla="*/ 478 w 909"/>
                <a:gd name="T21" fmla="*/ 737 h 750"/>
                <a:gd name="T22" fmla="*/ 452 w 909"/>
                <a:gd name="T23" fmla="*/ 726 h 750"/>
                <a:gd name="T24" fmla="*/ 413 w 909"/>
                <a:gd name="T25" fmla="*/ 709 h 750"/>
                <a:gd name="T26" fmla="*/ 363 w 909"/>
                <a:gd name="T27" fmla="*/ 688 h 750"/>
                <a:gd name="T28" fmla="*/ 310 w 909"/>
                <a:gd name="T29" fmla="*/ 668 h 750"/>
                <a:gd name="T30" fmla="*/ 258 w 909"/>
                <a:gd name="T31" fmla="*/ 647 h 750"/>
                <a:gd name="T32" fmla="*/ 214 w 909"/>
                <a:gd name="T33" fmla="*/ 630 h 750"/>
                <a:gd name="T34" fmla="*/ 172 w 909"/>
                <a:gd name="T35" fmla="*/ 615 h 750"/>
                <a:gd name="T36" fmla="*/ 14 w 909"/>
                <a:gd name="T37" fmla="*/ 297 h 750"/>
                <a:gd name="T38" fmla="*/ 0 w 909"/>
                <a:gd name="T39" fmla="*/ 0 h 750"/>
                <a:gd name="T40" fmla="*/ 0 w 909"/>
                <a:gd name="T41"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9" h="750">
                  <a:moveTo>
                    <a:pt x="0" y="0"/>
                  </a:moveTo>
                  <a:lnTo>
                    <a:pt x="70" y="257"/>
                  </a:lnTo>
                  <a:lnTo>
                    <a:pt x="238" y="474"/>
                  </a:lnTo>
                  <a:lnTo>
                    <a:pt x="566" y="562"/>
                  </a:lnTo>
                  <a:lnTo>
                    <a:pt x="777" y="415"/>
                  </a:lnTo>
                  <a:lnTo>
                    <a:pt x="821" y="34"/>
                  </a:lnTo>
                  <a:lnTo>
                    <a:pt x="901" y="322"/>
                  </a:lnTo>
                  <a:lnTo>
                    <a:pt x="909" y="594"/>
                  </a:lnTo>
                  <a:lnTo>
                    <a:pt x="734" y="746"/>
                  </a:lnTo>
                  <a:lnTo>
                    <a:pt x="620" y="750"/>
                  </a:lnTo>
                  <a:lnTo>
                    <a:pt x="478" y="737"/>
                  </a:lnTo>
                  <a:lnTo>
                    <a:pt x="452" y="726"/>
                  </a:lnTo>
                  <a:lnTo>
                    <a:pt x="413" y="709"/>
                  </a:lnTo>
                  <a:lnTo>
                    <a:pt x="363" y="688"/>
                  </a:lnTo>
                  <a:lnTo>
                    <a:pt x="310" y="668"/>
                  </a:lnTo>
                  <a:lnTo>
                    <a:pt x="258" y="647"/>
                  </a:lnTo>
                  <a:lnTo>
                    <a:pt x="214" y="630"/>
                  </a:lnTo>
                  <a:lnTo>
                    <a:pt x="172" y="615"/>
                  </a:lnTo>
                  <a:lnTo>
                    <a:pt x="14" y="297"/>
                  </a:lnTo>
                  <a:lnTo>
                    <a:pt x="0" y="0"/>
                  </a:lnTo>
                  <a:lnTo>
                    <a:pt x="0" y="0"/>
                  </a:lnTo>
                  <a:close/>
                </a:path>
              </a:pathLst>
            </a:custGeom>
            <a:solidFill>
              <a:srgbClr val="FFF280"/>
            </a:solidFill>
            <a:ln w="9525">
              <a:solidFill>
                <a:srgbClr val="000000"/>
              </a:solidFill>
              <a:round/>
              <a:headEnd/>
              <a:tailEnd/>
            </a:ln>
            <a:extLst/>
          </p:spPr>
          <p:txBody>
            <a:bodyPr/>
            <a:lstStyle/>
            <a:p>
              <a:endParaRPr lang="en-US"/>
            </a:p>
          </p:txBody>
        </p:sp>
        <p:sp>
          <p:nvSpPr>
            <p:cNvPr id="5159" name="Freeform 39"/>
            <p:cNvSpPr>
              <a:spLocks/>
            </p:cNvSpPr>
            <p:nvPr/>
          </p:nvSpPr>
          <p:spPr bwMode="auto">
            <a:xfrm>
              <a:off x="5313" y="1019"/>
              <a:ext cx="283" cy="220"/>
            </a:xfrm>
            <a:custGeom>
              <a:avLst/>
              <a:gdLst>
                <a:gd name="T0" fmla="*/ 1 w 1133"/>
                <a:gd name="T1" fmla="*/ 0 h 878"/>
                <a:gd name="T2" fmla="*/ 84 w 1133"/>
                <a:gd name="T3" fmla="*/ 153 h 878"/>
                <a:gd name="T4" fmla="*/ 217 w 1133"/>
                <a:gd name="T5" fmla="*/ 187 h 878"/>
                <a:gd name="T6" fmla="*/ 387 w 1133"/>
                <a:gd name="T7" fmla="*/ 102 h 878"/>
                <a:gd name="T8" fmla="*/ 591 w 1133"/>
                <a:gd name="T9" fmla="*/ 119 h 878"/>
                <a:gd name="T10" fmla="*/ 744 w 1133"/>
                <a:gd name="T11" fmla="*/ 178 h 878"/>
                <a:gd name="T12" fmla="*/ 877 w 1133"/>
                <a:gd name="T13" fmla="*/ 246 h 878"/>
                <a:gd name="T14" fmla="*/ 1019 w 1133"/>
                <a:gd name="T15" fmla="*/ 345 h 878"/>
                <a:gd name="T16" fmla="*/ 1108 w 1133"/>
                <a:gd name="T17" fmla="*/ 518 h 878"/>
                <a:gd name="T18" fmla="*/ 1133 w 1133"/>
                <a:gd name="T19" fmla="*/ 651 h 878"/>
                <a:gd name="T20" fmla="*/ 1007 w 1133"/>
                <a:gd name="T21" fmla="*/ 878 h 878"/>
                <a:gd name="T22" fmla="*/ 926 w 1133"/>
                <a:gd name="T23" fmla="*/ 749 h 878"/>
                <a:gd name="T24" fmla="*/ 940 w 1133"/>
                <a:gd name="T25" fmla="*/ 582 h 878"/>
                <a:gd name="T26" fmla="*/ 823 w 1133"/>
                <a:gd name="T27" fmla="*/ 414 h 878"/>
                <a:gd name="T28" fmla="*/ 567 w 1133"/>
                <a:gd name="T29" fmla="*/ 320 h 878"/>
                <a:gd name="T30" fmla="*/ 399 w 1133"/>
                <a:gd name="T31" fmla="*/ 315 h 878"/>
                <a:gd name="T32" fmla="*/ 204 w 1133"/>
                <a:gd name="T33" fmla="*/ 422 h 878"/>
                <a:gd name="T34" fmla="*/ 119 w 1133"/>
                <a:gd name="T35" fmla="*/ 360 h 878"/>
                <a:gd name="T36" fmla="*/ 25 w 1133"/>
                <a:gd name="T37" fmla="*/ 246 h 878"/>
                <a:gd name="T38" fmla="*/ 0 w 1133"/>
                <a:gd name="T39" fmla="*/ 153 h 878"/>
                <a:gd name="T40" fmla="*/ 1 w 1133"/>
                <a:gd name="T41" fmla="*/ 0 h 878"/>
                <a:gd name="T42" fmla="*/ 1 w 1133"/>
                <a:gd name="T43" fmla="*/ 0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3" h="878">
                  <a:moveTo>
                    <a:pt x="1" y="0"/>
                  </a:moveTo>
                  <a:lnTo>
                    <a:pt x="84" y="153"/>
                  </a:lnTo>
                  <a:lnTo>
                    <a:pt x="217" y="187"/>
                  </a:lnTo>
                  <a:lnTo>
                    <a:pt x="387" y="102"/>
                  </a:lnTo>
                  <a:lnTo>
                    <a:pt x="591" y="119"/>
                  </a:lnTo>
                  <a:lnTo>
                    <a:pt x="744" y="178"/>
                  </a:lnTo>
                  <a:lnTo>
                    <a:pt x="877" y="246"/>
                  </a:lnTo>
                  <a:lnTo>
                    <a:pt x="1019" y="345"/>
                  </a:lnTo>
                  <a:lnTo>
                    <a:pt x="1108" y="518"/>
                  </a:lnTo>
                  <a:lnTo>
                    <a:pt x="1133" y="651"/>
                  </a:lnTo>
                  <a:lnTo>
                    <a:pt x="1007" y="878"/>
                  </a:lnTo>
                  <a:lnTo>
                    <a:pt x="926" y="749"/>
                  </a:lnTo>
                  <a:lnTo>
                    <a:pt x="940" y="582"/>
                  </a:lnTo>
                  <a:lnTo>
                    <a:pt x="823" y="414"/>
                  </a:lnTo>
                  <a:lnTo>
                    <a:pt x="567" y="320"/>
                  </a:lnTo>
                  <a:lnTo>
                    <a:pt x="399" y="315"/>
                  </a:lnTo>
                  <a:lnTo>
                    <a:pt x="204" y="422"/>
                  </a:lnTo>
                  <a:lnTo>
                    <a:pt x="119" y="360"/>
                  </a:lnTo>
                  <a:lnTo>
                    <a:pt x="25" y="246"/>
                  </a:lnTo>
                  <a:lnTo>
                    <a:pt x="0" y="153"/>
                  </a:lnTo>
                  <a:lnTo>
                    <a:pt x="1" y="0"/>
                  </a:lnTo>
                  <a:lnTo>
                    <a:pt x="1" y="0"/>
                  </a:lnTo>
                  <a:close/>
                </a:path>
              </a:pathLst>
            </a:custGeom>
            <a:solidFill>
              <a:srgbClr val="FFF280"/>
            </a:solidFill>
            <a:ln w="9525">
              <a:solidFill>
                <a:srgbClr val="000000"/>
              </a:solidFill>
              <a:round/>
              <a:headEnd/>
              <a:tailEnd/>
            </a:ln>
            <a:extLst/>
          </p:spPr>
          <p:txBody>
            <a:bodyPr/>
            <a:lstStyle/>
            <a:p>
              <a:endParaRPr lang="en-US"/>
            </a:p>
          </p:txBody>
        </p:sp>
        <p:sp>
          <p:nvSpPr>
            <p:cNvPr id="5160" name="Freeform 40"/>
            <p:cNvSpPr>
              <a:spLocks/>
            </p:cNvSpPr>
            <p:nvPr/>
          </p:nvSpPr>
          <p:spPr bwMode="auto">
            <a:xfrm>
              <a:off x="5235" y="843"/>
              <a:ext cx="128" cy="210"/>
            </a:xfrm>
            <a:custGeom>
              <a:avLst/>
              <a:gdLst>
                <a:gd name="T0" fmla="*/ 81 w 513"/>
                <a:gd name="T1" fmla="*/ 840 h 840"/>
                <a:gd name="T2" fmla="*/ 321 w 513"/>
                <a:gd name="T3" fmla="*/ 800 h 840"/>
                <a:gd name="T4" fmla="*/ 327 w 513"/>
                <a:gd name="T5" fmla="*/ 640 h 840"/>
                <a:gd name="T6" fmla="*/ 327 w 513"/>
                <a:gd name="T7" fmla="*/ 517 h 840"/>
                <a:gd name="T8" fmla="*/ 361 w 513"/>
                <a:gd name="T9" fmla="*/ 400 h 840"/>
                <a:gd name="T10" fmla="*/ 513 w 513"/>
                <a:gd name="T11" fmla="*/ 295 h 840"/>
                <a:gd name="T12" fmla="*/ 449 w 513"/>
                <a:gd name="T13" fmla="*/ 192 h 840"/>
                <a:gd name="T14" fmla="*/ 328 w 513"/>
                <a:gd name="T15" fmla="*/ 127 h 840"/>
                <a:gd name="T16" fmla="*/ 233 w 513"/>
                <a:gd name="T17" fmla="*/ 0 h 840"/>
                <a:gd name="T18" fmla="*/ 145 w 513"/>
                <a:gd name="T19" fmla="*/ 24 h 840"/>
                <a:gd name="T20" fmla="*/ 42 w 513"/>
                <a:gd name="T21" fmla="*/ 109 h 840"/>
                <a:gd name="T22" fmla="*/ 0 w 513"/>
                <a:gd name="T23" fmla="*/ 312 h 840"/>
                <a:gd name="T24" fmla="*/ 88 w 513"/>
                <a:gd name="T25" fmla="*/ 568 h 840"/>
                <a:gd name="T26" fmla="*/ 81 w 513"/>
                <a:gd name="T27" fmla="*/ 840 h 840"/>
                <a:gd name="T28" fmla="*/ 81 w 513"/>
                <a:gd name="T29" fmla="*/ 84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3" h="840">
                  <a:moveTo>
                    <a:pt x="81" y="840"/>
                  </a:moveTo>
                  <a:lnTo>
                    <a:pt x="321" y="800"/>
                  </a:lnTo>
                  <a:lnTo>
                    <a:pt x="327" y="640"/>
                  </a:lnTo>
                  <a:lnTo>
                    <a:pt x="327" y="517"/>
                  </a:lnTo>
                  <a:lnTo>
                    <a:pt x="361" y="400"/>
                  </a:lnTo>
                  <a:lnTo>
                    <a:pt x="513" y="295"/>
                  </a:lnTo>
                  <a:lnTo>
                    <a:pt x="449" y="192"/>
                  </a:lnTo>
                  <a:lnTo>
                    <a:pt x="328" y="127"/>
                  </a:lnTo>
                  <a:lnTo>
                    <a:pt x="233" y="0"/>
                  </a:lnTo>
                  <a:lnTo>
                    <a:pt x="145" y="24"/>
                  </a:lnTo>
                  <a:lnTo>
                    <a:pt x="42" y="109"/>
                  </a:lnTo>
                  <a:lnTo>
                    <a:pt x="0" y="312"/>
                  </a:lnTo>
                  <a:lnTo>
                    <a:pt x="88" y="568"/>
                  </a:lnTo>
                  <a:lnTo>
                    <a:pt x="81" y="840"/>
                  </a:lnTo>
                  <a:lnTo>
                    <a:pt x="81" y="840"/>
                  </a:lnTo>
                  <a:close/>
                </a:path>
              </a:pathLst>
            </a:custGeom>
            <a:solidFill>
              <a:schemeClr val="folHlink"/>
            </a:solidFill>
            <a:ln w="9525">
              <a:solidFill>
                <a:srgbClr val="000000"/>
              </a:solidFill>
              <a:round/>
              <a:headEnd/>
              <a:tailEnd/>
            </a:ln>
            <a:extLst/>
          </p:spPr>
          <p:txBody>
            <a:bodyPr/>
            <a:lstStyle/>
            <a:p>
              <a:endParaRPr lang="en-US"/>
            </a:p>
          </p:txBody>
        </p:sp>
        <p:sp>
          <p:nvSpPr>
            <p:cNvPr id="5161" name="Freeform 41"/>
            <p:cNvSpPr>
              <a:spLocks/>
            </p:cNvSpPr>
            <p:nvPr/>
          </p:nvSpPr>
          <p:spPr bwMode="auto">
            <a:xfrm>
              <a:off x="5111" y="873"/>
              <a:ext cx="111" cy="146"/>
            </a:xfrm>
            <a:custGeom>
              <a:avLst/>
              <a:gdLst>
                <a:gd name="T0" fmla="*/ 359 w 443"/>
                <a:gd name="T1" fmla="*/ 0 h 583"/>
                <a:gd name="T2" fmla="*/ 367 w 443"/>
                <a:gd name="T3" fmla="*/ 184 h 583"/>
                <a:gd name="T4" fmla="*/ 296 w 443"/>
                <a:gd name="T5" fmla="*/ 360 h 583"/>
                <a:gd name="T6" fmla="*/ 183 w 443"/>
                <a:gd name="T7" fmla="*/ 448 h 583"/>
                <a:gd name="T8" fmla="*/ 31 w 443"/>
                <a:gd name="T9" fmla="*/ 463 h 583"/>
                <a:gd name="T10" fmla="*/ 0 w 443"/>
                <a:gd name="T11" fmla="*/ 583 h 583"/>
                <a:gd name="T12" fmla="*/ 256 w 443"/>
                <a:gd name="T13" fmla="*/ 536 h 583"/>
                <a:gd name="T14" fmla="*/ 423 w 443"/>
                <a:gd name="T15" fmla="*/ 408 h 583"/>
                <a:gd name="T16" fmla="*/ 443 w 443"/>
                <a:gd name="T17" fmla="*/ 134 h 583"/>
                <a:gd name="T18" fmla="*/ 359 w 443"/>
                <a:gd name="T19" fmla="*/ 0 h 583"/>
                <a:gd name="T20" fmla="*/ 359 w 443"/>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583">
                  <a:moveTo>
                    <a:pt x="359" y="0"/>
                  </a:moveTo>
                  <a:lnTo>
                    <a:pt x="367" y="184"/>
                  </a:lnTo>
                  <a:lnTo>
                    <a:pt x="296" y="360"/>
                  </a:lnTo>
                  <a:lnTo>
                    <a:pt x="183" y="448"/>
                  </a:lnTo>
                  <a:lnTo>
                    <a:pt x="31" y="463"/>
                  </a:lnTo>
                  <a:lnTo>
                    <a:pt x="0" y="583"/>
                  </a:lnTo>
                  <a:lnTo>
                    <a:pt x="256" y="536"/>
                  </a:lnTo>
                  <a:lnTo>
                    <a:pt x="423" y="408"/>
                  </a:lnTo>
                  <a:lnTo>
                    <a:pt x="443" y="134"/>
                  </a:lnTo>
                  <a:lnTo>
                    <a:pt x="359" y="0"/>
                  </a:lnTo>
                  <a:lnTo>
                    <a:pt x="359" y="0"/>
                  </a:lnTo>
                  <a:close/>
                </a:path>
              </a:pathLst>
            </a:custGeom>
            <a:solidFill>
              <a:srgbClr val="CCC480"/>
            </a:solidFill>
            <a:ln w="9525">
              <a:solidFill>
                <a:srgbClr val="000000"/>
              </a:solidFill>
              <a:round/>
              <a:headEnd/>
              <a:tailEnd/>
            </a:ln>
            <a:extLst/>
          </p:spPr>
          <p:txBody>
            <a:bodyPr/>
            <a:lstStyle/>
            <a:p>
              <a:endParaRPr lang="en-US"/>
            </a:p>
          </p:txBody>
        </p:sp>
        <p:sp>
          <p:nvSpPr>
            <p:cNvPr id="5162" name="Freeform 42"/>
            <p:cNvSpPr>
              <a:spLocks/>
            </p:cNvSpPr>
            <p:nvPr/>
          </p:nvSpPr>
          <p:spPr bwMode="auto">
            <a:xfrm>
              <a:off x="5347" y="1051"/>
              <a:ext cx="171" cy="72"/>
            </a:xfrm>
            <a:custGeom>
              <a:avLst/>
              <a:gdLst>
                <a:gd name="T0" fmla="*/ 72 w 687"/>
                <a:gd name="T1" fmla="*/ 129 h 289"/>
                <a:gd name="T2" fmla="*/ 208 w 687"/>
                <a:gd name="T3" fmla="*/ 89 h 289"/>
                <a:gd name="T4" fmla="*/ 360 w 687"/>
                <a:gd name="T5" fmla="*/ 0 h 289"/>
                <a:gd name="T6" fmla="*/ 511 w 687"/>
                <a:gd name="T7" fmla="*/ 17 h 289"/>
                <a:gd name="T8" fmla="*/ 639 w 687"/>
                <a:gd name="T9" fmla="*/ 105 h 289"/>
                <a:gd name="T10" fmla="*/ 679 w 687"/>
                <a:gd name="T11" fmla="*/ 192 h 289"/>
                <a:gd name="T12" fmla="*/ 687 w 687"/>
                <a:gd name="T13" fmla="*/ 289 h 289"/>
                <a:gd name="T14" fmla="*/ 503 w 687"/>
                <a:gd name="T15" fmla="*/ 152 h 289"/>
                <a:gd name="T16" fmla="*/ 364 w 687"/>
                <a:gd name="T17" fmla="*/ 158 h 289"/>
                <a:gd name="T18" fmla="*/ 111 w 687"/>
                <a:gd name="T19" fmla="*/ 254 h 289"/>
                <a:gd name="T20" fmla="*/ 0 w 687"/>
                <a:gd name="T21" fmla="*/ 209 h 289"/>
                <a:gd name="T22" fmla="*/ 72 w 687"/>
                <a:gd name="T23" fmla="*/ 129 h 289"/>
                <a:gd name="T24" fmla="*/ 72 w 687"/>
                <a:gd name="T25" fmla="*/ 12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7" h="289">
                  <a:moveTo>
                    <a:pt x="72" y="129"/>
                  </a:moveTo>
                  <a:lnTo>
                    <a:pt x="208" y="89"/>
                  </a:lnTo>
                  <a:lnTo>
                    <a:pt x="360" y="0"/>
                  </a:lnTo>
                  <a:lnTo>
                    <a:pt x="511" y="17"/>
                  </a:lnTo>
                  <a:lnTo>
                    <a:pt x="639" y="105"/>
                  </a:lnTo>
                  <a:lnTo>
                    <a:pt x="679" y="192"/>
                  </a:lnTo>
                  <a:lnTo>
                    <a:pt x="687" y="289"/>
                  </a:lnTo>
                  <a:lnTo>
                    <a:pt x="503" y="152"/>
                  </a:lnTo>
                  <a:lnTo>
                    <a:pt x="364" y="158"/>
                  </a:lnTo>
                  <a:lnTo>
                    <a:pt x="111" y="254"/>
                  </a:lnTo>
                  <a:lnTo>
                    <a:pt x="0" y="209"/>
                  </a:lnTo>
                  <a:lnTo>
                    <a:pt x="72" y="129"/>
                  </a:lnTo>
                  <a:lnTo>
                    <a:pt x="72" y="129"/>
                  </a:lnTo>
                  <a:close/>
                </a:path>
              </a:pathLst>
            </a:custGeom>
            <a:solidFill>
              <a:srgbClr val="CCC480"/>
            </a:solidFill>
            <a:ln w="9525">
              <a:solidFill>
                <a:srgbClr val="000000"/>
              </a:solidFill>
              <a:round/>
              <a:headEnd/>
              <a:tailEnd/>
            </a:ln>
            <a:extLst/>
          </p:spPr>
          <p:txBody>
            <a:bodyPr/>
            <a:lstStyle/>
            <a:p>
              <a:endParaRPr lang="en-US"/>
            </a:p>
          </p:txBody>
        </p:sp>
        <p:sp>
          <p:nvSpPr>
            <p:cNvPr id="5163" name="Freeform 43"/>
            <p:cNvSpPr>
              <a:spLocks/>
            </p:cNvSpPr>
            <p:nvPr/>
          </p:nvSpPr>
          <p:spPr bwMode="auto">
            <a:xfrm>
              <a:off x="4931" y="965"/>
              <a:ext cx="108" cy="80"/>
            </a:xfrm>
            <a:custGeom>
              <a:avLst/>
              <a:gdLst>
                <a:gd name="T0" fmla="*/ 23 w 432"/>
                <a:gd name="T1" fmla="*/ 266 h 320"/>
                <a:gd name="T2" fmla="*/ 69 w 432"/>
                <a:gd name="T3" fmla="*/ 230 h 320"/>
                <a:gd name="T4" fmla="*/ 118 w 432"/>
                <a:gd name="T5" fmla="*/ 196 h 320"/>
                <a:gd name="T6" fmla="*/ 167 w 432"/>
                <a:gd name="T7" fmla="*/ 165 h 320"/>
                <a:gd name="T8" fmla="*/ 216 w 432"/>
                <a:gd name="T9" fmla="*/ 132 h 320"/>
                <a:gd name="T10" fmla="*/ 269 w 432"/>
                <a:gd name="T11" fmla="*/ 97 h 320"/>
                <a:gd name="T12" fmla="*/ 321 w 432"/>
                <a:gd name="T13" fmla="*/ 58 h 320"/>
                <a:gd name="T14" fmla="*/ 359 w 432"/>
                <a:gd name="T15" fmla="*/ 17 h 320"/>
                <a:gd name="T16" fmla="*/ 395 w 432"/>
                <a:gd name="T17" fmla="*/ 0 h 320"/>
                <a:gd name="T18" fmla="*/ 423 w 432"/>
                <a:gd name="T19" fmla="*/ 5 h 320"/>
                <a:gd name="T20" fmla="*/ 432 w 432"/>
                <a:gd name="T21" fmla="*/ 22 h 320"/>
                <a:gd name="T22" fmla="*/ 417 w 432"/>
                <a:gd name="T23" fmla="*/ 41 h 320"/>
                <a:gd name="T24" fmla="*/ 392 w 432"/>
                <a:gd name="T25" fmla="*/ 57 h 320"/>
                <a:gd name="T26" fmla="*/ 238 w 432"/>
                <a:gd name="T27" fmla="*/ 163 h 320"/>
                <a:gd name="T28" fmla="*/ 186 w 432"/>
                <a:gd name="T29" fmla="*/ 207 h 320"/>
                <a:gd name="T30" fmla="*/ 145 w 432"/>
                <a:gd name="T31" fmla="*/ 250 h 320"/>
                <a:gd name="T32" fmla="*/ 98 w 432"/>
                <a:gd name="T33" fmla="*/ 289 h 320"/>
                <a:gd name="T34" fmla="*/ 70 w 432"/>
                <a:gd name="T35" fmla="*/ 306 h 320"/>
                <a:gd name="T36" fmla="*/ 35 w 432"/>
                <a:gd name="T37" fmla="*/ 319 h 320"/>
                <a:gd name="T38" fmla="*/ 7 w 432"/>
                <a:gd name="T39" fmla="*/ 320 h 320"/>
                <a:gd name="T40" fmla="*/ 0 w 432"/>
                <a:gd name="T41" fmla="*/ 306 h 320"/>
                <a:gd name="T42" fmla="*/ 8 w 432"/>
                <a:gd name="T43" fmla="*/ 284 h 320"/>
                <a:gd name="T44" fmla="*/ 23 w 432"/>
                <a:gd name="T45" fmla="*/ 266 h 320"/>
                <a:gd name="T46" fmla="*/ 23 w 432"/>
                <a:gd name="T47"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2" h="320">
                  <a:moveTo>
                    <a:pt x="23" y="266"/>
                  </a:moveTo>
                  <a:lnTo>
                    <a:pt x="69" y="230"/>
                  </a:lnTo>
                  <a:lnTo>
                    <a:pt x="118" y="196"/>
                  </a:lnTo>
                  <a:lnTo>
                    <a:pt x="167" y="165"/>
                  </a:lnTo>
                  <a:lnTo>
                    <a:pt x="216" y="132"/>
                  </a:lnTo>
                  <a:lnTo>
                    <a:pt x="269" y="97"/>
                  </a:lnTo>
                  <a:lnTo>
                    <a:pt x="321" y="58"/>
                  </a:lnTo>
                  <a:lnTo>
                    <a:pt x="359" y="17"/>
                  </a:lnTo>
                  <a:lnTo>
                    <a:pt x="395" y="0"/>
                  </a:lnTo>
                  <a:lnTo>
                    <a:pt x="423" y="5"/>
                  </a:lnTo>
                  <a:lnTo>
                    <a:pt x="432" y="22"/>
                  </a:lnTo>
                  <a:lnTo>
                    <a:pt x="417" y="41"/>
                  </a:lnTo>
                  <a:lnTo>
                    <a:pt x="392" y="57"/>
                  </a:lnTo>
                  <a:lnTo>
                    <a:pt x="238" y="163"/>
                  </a:lnTo>
                  <a:lnTo>
                    <a:pt x="186" y="207"/>
                  </a:lnTo>
                  <a:lnTo>
                    <a:pt x="145" y="250"/>
                  </a:lnTo>
                  <a:lnTo>
                    <a:pt x="98" y="289"/>
                  </a:lnTo>
                  <a:lnTo>
                    <a:pt x="70" y="306"/>
                  </a:lnTo>
                  <a:lnTo>
                    <a:pt x="35" y="319"/>
                  </a:lnTo>
                  <a:lnTo>
                    <a:pt x="7" y="320"/>
                  </a:lnTo>
                  <a:lnTo>
                    <a:pt x="0" y="306"/>
                  </a:lnTo>
                  <a:lnTo>
                    <a:pt x="8" y="284"/>
                  </a:lnTo>
                  <a:lnTo>
                    <a:pt x="23" y="266"/>
                  </a:lnTo>
                  <a:lnTo>
                    <a:pt x="23" y="266"/>
                  </a:lnTo>
                  <a:close/>
                </a:path>
              </a:pathLst>
            </a:custGeom>
            <a:solidFill>
              <a:srgbClr val="000000"/>
            </a:solidFill>
            <a:ln w="9525">
              <a:solidFill>
                <a:srgbClr val="000000"/>
              </a:solidFill>
              <a:round/>
              <a:headEnd/>
              <a:tailEnd/>
            </a:ln>
            <a:extLst/>
          </p:spPr>
          <p:txBody>
            <a:bodyPr/>
            <a:lstStyle/>
            <a:p>
              <a:endParaRPr lang="en-US"/>
            </a:p>
          </p:txBody>
        </p:sp>
        <p:sp>
          <p:nvSpPr>
            <p:cNvPr id="5164" name="Freeform 44"/>
            <p:cNvSpPr>
              <a:spLocks/>
            </p:cNvSpPr>
            <p:nvPr/>
          </p:nvSpPr>
          <p:spPr bwMode="auto">
            <a:xfrm>
              <a:off x="5318" y="1034"/>
              <a:ext cx="283" cy="153"/>
            </a:xfrm>
            <a:custGeom>
              <a:avLst/>
              <a:gdLst>
                <a:gd name="T0" fmla="*/ 18 w 1131"/>
                <a:gd name="T1" fmla="*/ 5 h 613"/>
                <a:gd name="T2" fmla="*/ 61 w 1131"/>
                <a:gd name="T3" fmla="*/ 39 h 613"/>
                <a:gd name="T4" fmla="*/ 120 w 1131"/>
                <a:gd name="T5" fmla="*/ 64 h 613"/>
                <a:gd name="T6" fmla="*/ 185 w 1131"/>
                <a:gd name="T7" fmla="*/ 79 h 613"/>
                <a:gd name="T8" fmla="*/ 241 w 1131"/>
                <a:gd name="T9" fmla="*/ 76 h 613"/>
                <a:gd name="T10" fmla="*/ 296 w 1131"/>
                <a:gd name="T11" fmla="*/ 59 h 613"/>
                <a:gd name="T12" fmla="*/ 364 w 1131"/>
                <a:gd name="T13" fmla="*/ 37 h 613"/>
                <a:gd name="T14" fmla="*/ 445 w 1131"/>
                <a:gd name="T15" fmla="*/ 21 h 613"/>
                <a:gd name="T16" fmla="*/ 538 w 1131"/>
                <a:gd name="T17" fmla="*/ 14 h 613"/>
                <a:gd name="T18" fmla="*/ 643 w 1131"/>
                <a:gd name="T19" fmla="*/ 27 h 613"/>
                <a:gd name="T20" fmla="*/ 755 w 1131"/>
                <a:gd name="T21" fmla="*/ 66 h 613"/>
                <a:gd name="T22" fmla="*/ 876 w 1131"/>
                <a:gd name="T23" fmla="*/ 139 h 613"/>
                <a:gd name="T24" fmla="*/ 938 w 1131"/>
                <a:gd name="T25" fmla="*/ 192 h 613"/>
                <a:gd name="T26" fmla="*/ 1001 w 1131"/>
                <a:gd name="T27" fmla="*/ 256 h 613"/>
                <a:gd name="T28" fmla="*/ 1033 w 1131"/>
                <a:gd name="T29" fmla="*/ 292 h 613"/>
                <a:gd name="T30" fmla="*/ 1059 w 1131"/>
                <a:gd name="T31" fmla="*/ 328 h 613"/>
                <a:gd name="T32" fmla="*/ 1100 w 1131"/>
                <a:gd name="T33" fmla="*/ 400 h 613"/>
                <a:gd name="T34" fmla="*/ 1131 w 1131"/>
                <a:gd name="T35" fmla="*/ 577 h 613"/>
                <a:gd name="T36" fmla="*/ 1123 w 1131"/>
                <a:gd name="T37" fmla="*/ 603 h 613"/>
                <a:gd name="T38" fmla="*/ 1107 w 1131"/>
                <a:gd name="T39" fmla="*/ 613 h 613"/>
                <a:gd name="T40" fmla="*/ 1081 w 1131"/>
                <a:gd name="T41" fmla="*/ 580 h 613"/>
                <a:gd name="T42" fmla="*/ 1071 w 1131"/>
                <a:gd name="T43" fmla="*/ 519 h 613"/>
                <a:gd name="T44" fmla="*/ 1042 w 1131"/>
                <a:gd name="T45" fmla="*/ 456 h 613"/>
                <a:gd name="T46" fmla="*/ 1001 w 1131"/>
                <a:gd name="T47" fmla="*/ 392 h 613"/>
                <a:gd name="T48" fmla="*/ 975 w 1131"/>
                <a:gd name="T49" fmla="*/ 363 h 613"/>
                <a:gd name="T50" fmla="*/ 948 w 1131"/>
                <a:gd name="T51" fmla="*/ 333 h 613"/>
                <a:gd name="T52" fmla="*/ 918 w 1131"/>
                <a:gd name="T53" fmla="*/ 305 h 613"/>
                <a:gd name="T54" fmla="*/ 888 w 1131"/>
                <a:gd name="T55" fmla="*/ 278 h 613"/>
                <a:gd name="T56" fmla="*/ 825 w 1131"/>
                <a:gd name="T57" fmla="*/ 228 h 613"/>
                <a:gd name="T58" fmla="*/ 764 w 1131"/>
                <a:gd name="T59" fmla="*/ 188 h 613"/>
                <a:gd name="T60" fmla="*/ 708 w 1131"/>
                <a:gd name="T61" fmla="*/ 159 h 613"/>
                <a:gd name="T62" fmla="*/ 644 w 1131"/>
                <a:gd name="T63" fmla="*/ 130 h 613"/>
                <a:gd name="T64" fmla="*/ 585 w 1131"/>
                <a:gd name="T65" fmla="*/ 106 h 613"/>
                <a:gd name="T66" fmla="*/ 518 w 1131"/>
                <a:gd name="T67" fmla="*/ 92 h 613"/>
                <a:gd name="T68" fmla="*/ 434 w 1131"/>
                <a:gd name="T69" fmla="*/ 92 h 613"/>
                <a:gd name="T70" fmla="*/ 325 w 1131"/>
                <a:gd name="T71" fmla="*/ 124 h 613"/>
                <a:gd name="T72" fmla="*/ 269 w 1131"/>
                <a:gd name="T73" fmla="*/ 147 h 613"/>
                <a:gd name="T74" fmla="*/ 212 w 1131"/>
                <a:gd name="T75" fmla="*/ 168 h 613"/>
                <a:gd name="T76" fmla="*/ 158 w 1131"/>
                <a:gd name="T77" fmla="*/ 179 h 613"/>
                <a:gd name="T78" fmla="*/ 107 w 1131"/>
                <a:gd name="T79" fmla="*/ 177 h 613"/>
                <a:gd name="T80" fmla="*/ 63 w 1131"/>
                <a:gd name="T81" fmla="*/ 154 h 613"/>
                <a:gd name="T82" fmla="*/ 26 w 1131"/>
                <a:gd name="T83" fmla="*/ 103 h 613"/>
                <a:gd name="T84" fmla="*/ 0 w 1131"/>
                <a:gd name="T85" fmla="*/ 30 h 613"/>
                <a:gd name="T86" fmla="*/ 1 w 1131"/>
                <a:gd name="T87" fmla="*/ 0 h 613"/>
                <a:gd name="T88" fmla="*/ 18 w 1131"/>
                <a:gd name="T89" fmla="*/ 5 h 613"/>
                <a:gd name="T90" fmla="*/ 18 w 1131"/>
                <a:gd name="T91" fmla="*/ 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1" h="613">
                  <a:moveTo>
                    <a:pt x="18" y="5"/>
                  </a:moveTo>
                  <a:lnTo>
                    <a:pt x="61" y="39"/>
                  </a:lnTo>
                  <a:lnTo>
                    <a:pt x="120" y="64"/>
                  </a:lnTo>
                  <a:lnTo>
                    <a:pt x="185" y="79"/>
                  </a:lnTo>
                  <a:lnTo>
                    <a:pt x="241" y="76"/>
                  </a:lnTo>
                  <a:lnTo>
                    <a:pt x="296" y="59"/>
                  </a:lnTo>
                  <a:lnTo>
                    <a:pt x="364" y="37"/>
                  </a:lnTo>
                  <a:lnTo>
                    <a:pt x="445" y="21"/>
                  </a:lnTo>
                  <a:lnTo>
                    <a:pt x="538" y="14"/>
                  </a:lnTo>
                  <a:lnTo>
                    <a:pt x="643" y="27"/>
                  </a:lnTo>
                  <a:lnTo>
                    <a:pt x="755" y="66"/>
                  </a:lnTo>
                  <a:lnTo>
                    <a:pt x="876" y="139"/>
                  </a:lnTo>
                  <a:lnTo>
                    <a:pt x="938" y="192"/>
                  </a:lnTo>
                  <a:lnTo>
                    <a:pt x="1001" y="256"/>
                  </a:lnTo>
                  <a:lnTo>
                    <a:pt x="1033" y="292"/>
                  </a:lnTo>
                  <a:lnTo>
                    <a:pt x="1059" y="328"/>
                  </a:lnTo>
                  <a:lnTo>
                    <a:pt x="1100" y="400"/>
                  </a:lnTo>
                  <a:lnTo>
                    <a:pt x="1131" y="577"/>
                  </a:lnTo>
                  <a:lnTo>
                    <a:pt x="1123" y="603"/>
                  </a:lnTo>
                  <a:lnTo>
                    <a:pt x="1107" y="613"/>
                  </a:lnTo>
                  <a:lnTo>
                    <a:pt x="1081" y="580"/>
                  </a:lnTo>
                  <a:lnTo>
                    <a:pt x="1071" y="519"/>
                  </a:lnTo>
                  <a:lnTo>
                    <a:pt x="1042" y="456"/>
                  </a:lnTo>
                  <a:lnTo>
                    <a:pt x="1001" y="392"/>
                  </a:lnTo>
                  <a:lnTo>
                    <a:pt x="975" y="363"/>
                  </a:lnTo>
                  <a:lnTo>
                    <a:pt x="948" y="333"/>
                  </a:lnTo>
                  <a:lnTo>
                    <a:pt x="918" y="305"/>
                  </a:lnTo>
                  <a:lnTo>
                    <a:pt x="888" y="278"/>
                  </a:lnTo>
                  <a:lnTo>
                    <a:pt x="825" y="228"/>
                  </a:lnTo>
                  <a:lnTo>
                    <a:pt x="764" y="188"/>
                  </a:lnTo>
                  <a:lnTo>
                    <a:pt x="708" y="159"/>
                  </a:lnTo>
                  <a:lnTo>
                    <a:pt x="644" y="130"/>
                  </a:lnTo>
                  <a:lnTo>
                    <a:pt x="585" y="106"/>
                  </a:lnTo>
                  <a:lnTo>
                    <a:pt x="518" y="92"/>
                  </a:lnTo>
                  <a:lnTo>
                    <a:pt x="434" y="92"/>
                  </a:lnTo>
                  <a:lnTo>
                    <a:pt x="325" y="124"/>
                  </a:lnTo>
                  <a:lnTo>
                    <a:pt x="269" y="147"/>
                  </a:lnTo>
                  <a:lnTo>
                    <a:pt x="212" y="168"/>
                  </a:lnTo>
                  <a:lnTo>
                    <a:pt x="158" y="179"/>
                  </a:lnTo>
                  <a:lnTo>
                    <a:pt x="107" y="177"/>
                  </a:lnTo>
                  <a:lnTo>
                    <a:pt x="63" y="154"/>
                  </a:lnTo>
                  <a:lnTo>
                    <a:pt x="26" y="103"/>
                  </a:lnTo>
                  <a:lnTo>
                    <a:pt x="0" y="30"/>
                  </a:lnTo>
                  <a:lnTo>
                    <a:pt x="1" y="0"/>
                  </a:lnTo>
                  <a:lnTo>
                    <a:pt x="18" y="5"/>
                  </a:lnTo>
                  <a:lnTo>
                    <a:pt x="18" y="5"/>
                  </a:lnTo>
                  <a:close/>
                </a:path>
              </a:pathLst>
            </a:custGeom>
            <a:solidFill>
              <a:srgbClr val="000000"/>
            </a:solidFill>
            <a:ln w="9525">
              <a:solidFill>
                <a:srgbClr val="000000"/>
              </a:solidFill>
              <a:round/>
              <a:headEnd/>
              <a:tailEnd/>
            </a:ln>
            <a:extLst/>
          </p:spPr>
          <p:txBody>
            <a:bodyPr/>
            <a:lstStyle/>
            <a:p>
              <a:endParaRPr lang="en-US"/>
            </a:p>
          </p:txBody>
        </p:sp>
        <p:sp>
          <p:nvSpPr>
            <p:cNvPr id="5165" name="Freeform 45"/>
            <p:cNvSpPr>
              <a:spLocks/>
            </p:cNvSpPr>
            <p:nvPr/>
          </p:nvSpPr>
          <p:spPr bwMode="auto">
            <a:xfrm>
              <a:off x="5590" y="1118"/>
              <a:ext cx="61" cy="65"/>
            </a:xfrm>
            <a:custGeom>
              <a:avLst/>
              <a:gdLst>
                <a:gd name="T0" fmla="*/ 226 w 243"/>
                <a:gd name="T1" fmla="*/ 120 h 259"/>
                <a:gd name="T2" fmla="*/ 203 w 243"/>
                <a:gd name="T3" fmla="*/ 140 h 259"/>
                <a:gd name="T4" fmla="*/ 177 w 243"/>
                <a:gd name="T5" fmla="*/ 160 h 259"/>
                <a:gd name="T6" fmla="*/ 40 w 243"/>
                <a:gd name="T7" fmla="*/ 255 h 259"/>
                <a:gd name="T8" fmla="*/ 3 w 243"/>
                <a:gd name="T9" fmla="*/ 259 h 259"/>
                <a:gd name="T10" fmla="*/ 0 w 243"/>
                <a:gd name="T11" fmla="*/ 222 h 259"/>
                <a:gd name="T12" fmla="*/ 34 w 243"/>
                <a:gd name="T13" fmla="*/ 182 h 259"/>
                <a:gd name="T14" fmla="*/ 71 w 243"/>
                <a:gd name="T15" fmla="*/ 142 h 259"/>
                <a:gd name="T16" fmla="*/ 111 w 243"/>
                <a:gd name="T17" fmla="*/ 107 h 259"/>
                <a:gd name="T18" fmla="*/ 154 w 243"/>
                <a:gd name="T19" fmla="*/ 80 h 259"/>
                <a:gd name="T20" fmla="*/ 195 w 243"/>
                <a:gd name="T21" fmla="*/ 38 h 259"/>
                <a:gd name="T22" fmla="*/ 220 w 243"/>
                <a:gd name="T23" fmla="*/ 14 h 259"/>
                <a:gd name="T24" fmla="*/ 238 w 243"/>
                <a:gd name="T25" fmla="*/ 0 h 259"/>
                <a:gd name="T26" fmla="*/ 243 w 243"/>
                <a:gd name="T27" fmla="*/ 55 h 259"/>
                <a:gd name="T28" fmla="*/ 226 w 243"/>
                <a:gd name="T29" fmla="*/ 120 h 259"/>
                <a:gd name="T30" fmla="*/ 226 w 243"/>
                <a:gd name="T31"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259">
                  <a:moveTo>
                    <a:pt x="226" y="120"/>
                  </a:moveTo>
                  <a:lnTo>
                    <a:pt x="203" y="140"/>
                  </a:lnTo>
                  <a:lnTo>
                    <a:pt x="177" y="160"/>
                  </a:lnTo>
                  <a:lnTo>
                    <a:pt x="40" y="255"/>
                  </a:lnTo>
                  <a:lnTo>
                    <a:pt x="3" y="259"/>
                  </a:lnTo>
                  <a:lnTo>
                    <a:pt x="0" y="222"/>
                  </a:lnTo>
                  <a:lnTo>
                    <a:pt x="34" y="182"/>
                  </a:lnTo>
                  <a:lnTo>
                    <a:pt x="71" y="142"/>
                  </a:lnTo>
                  <a:lnTo>
                    <a:pt x="111" y="107"/>
                  </a:lnTo>
                  <a:lnTo>
                    <a:pt x="154" y="80"/>
                  </a:lnTo>
                  <a:lnTo>
                    <a:pt x="195" y="38"/>
                  </a:lnTo>
                  <a:lnTo>
                    <a:pt x="220" y="14"/>
                  </a:lnTo>
                  <a:lnTo>
                    <a:pt x="238" y="0"/>
                  </a:lnTo>
                  <a:lnTo>
                    <a:pt x="243" y="55"/>
                  </a:lnTo>
                  <a:lnTo>
                    <a:pt x="226" y="120"/>
                  </a:lnTo>
                  <a:lnTo>
                    <a:pt x="226" y="120"/>
                  </a:lnTo>
                  <a:close/>
                </a:path>
              </a:pathLst>
            </a:custGeom>
            <a:solidFill>
              <a:srgbClr val="000000"/>
            </a:solidFill>
            <a:ln w="9525">
              <a:solidFill>
                <a:srgbClr val="000000"/>
              </a:solidFill>
              <a:round/>
              <a:headEnd/>
              <a:tailEnd/>
            </a:ln>
            <a:extLst/>
          </p:spPr>
          <p:txBody>
            <a:bodyPr/>
            <a:lstStyle/>
            <a:p>
              <a:endParaRPr lang="en-US"/>
            </a:p>
          </p:txBody>
        </p:sp>
        <p:sp>
          <p:nvSpPr>
            <p:cNvPr id="5166" name="Freeform 46"/>
            <p:cNvSpPr>
              <a:spLocks/>
            </p:cNvSpPr>
            <p:nvPr/>
          </p:nvSpPr>
          <p:spPr bwMode="auto">
            <a:xfrm>
              <a:off x="5564" y="1187"/>
              <a:ext cx="86" cy="60"/>
            </a:xfrm>
            <a:custGeom>
              <a:avLst/>
              <a:gdLst>
                <a:gd name="T0" fmla="*/ 345 w 345"/>
                <a:gd name="T1" fmla="*/ 14 h 240"/>
                <a:gd name="T2" fmla="*/ 263 w 345"/>
                <a:gd name="T3" fmla="*/ 59 h 240"/>
                <a:gd name="T4" fmla="*/ 197 w 345"/>
                <a:gd name="T5" fmla="*/ 101 h 240"/>
                <a:gd name="T6" fmla="*/ 133 w 345"/>
                <a:gd name="T7" fmla="*/ 144 h 240"/>
                <a:gd name="T8" fmla="*/ 86 w 345"/>
                <a:gd name="T9" fmla="*/ 195 h 240"/>
                <a:gd name="T10" fmla="*/ 62 w 345"/>
                <a:gd name="T11" fmla="*/ 222 h 240"/>
                <a:gd name="T12" fmla="*/ 38 w 345"/>
                <a:gd name="T13" fmla="*/ 240 h 240"/>
                <a:gd name="T14" fmla="*/ 14 w 345"/>
                <a:gd name="T15" fmla="*/ 236 h 240"/>
                <a:gd name="T16" fmla="*/ 0 w 345"/>
                <a:gd name="T17" fmla="*/ 210 h 240"/>
                <a:gd name="T18" fmla="*/ 0 w 345"/>
                <a:gd name="T19" fmla="*/ 177 h 240"/>
                <a:gd name="T20" fmla="*/ 18 w 345"/>
                <a:gd name="T21" fmla="*/ 151 h 240"/>
                <a:gd name="T22" fmla="*/ 102 w 345"/>
                <a:gd name="T23" fmla="*/ 99 h 240"/>
                <a:gd name="T24" fmla="*/ 148 w 345"/>
                <a:gd name="T25" fmla="*/ 73 h 240"/>
                <a:gd name="T26" fmla="*/ 195 w 345"/>
                <a:gd name="T27" fmla="*/ 54 h 240"/>
                <a:gd name="T28" fmla="*/ 292 w 345"/>
                <a:gd name="T29" fmla="*/ 21 h 240"/>
                <a:gd name="T30" fmla="*/ 337 w 345"/>
                <a:gd name="T31" fmla="*/ 0 h 240"/>
                <a:gd name="T32" fmla="*/ 345 w 345"/>
                <a:gd name="T33" fmla="*/ 14 h 240"/>
                <a:gd name="T34" fmla="*/ 345 w 345"/>
                <a:gd name="T35"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240">
                  <a:moveTo>
                    <a:pt x="345" y="14"/>
                  </a:moveTo>
                  <a:lnTo>
                    <a:pt x="263" y="59"/>
                  </a:lnTo>
                  <a:lnTo>
                    <a:pt x="197" y="101"/>
                  </a:lnTo>
                  <a:lnTo>
                    <a:pt x="133" y="144"/>
                  </a:lnTo>
                  <a:lnTo>
                    <a:pt x="86" y="195"/>
                  </a:lnTo>
                  <a:lnTo>
                    <a:pt x="62" y="222"/>
                  </a:lnTo>
                  <a:lnTo>
                    <a:pt x="38" y="240"/>
                  </a:lnTo>
                  <a:lnTo>
                    <a:pt x="14" y="236"/>
                  </a:lnTo>
                  <a:lnTo>
                    <a:pt x="0" y="210"/>
                  </a:lnTo>
                  <a:lnTo>
                    <a:pt x="0" y="177"/>
                  </a:lnTo>
                  <a:lnTo>
                    <a:pt x="18" y="151"/>
                  </a:lnTo>
                  <a:lnTo>
                    <a:pt x="102" y="99"/>
                  </a:lnTo>
                  <a:lnTo>
                    <a:pt x="148" y="73"/>
                  </a:lnTo>
                  <a:lnTo>
                    <a:pt x="195" y="54"/>
                  </a:lnTo>
                  <a:lnTo>
                    <a:pt x="292" y="21"/>
                  </a:lnTo>
                  <a:lnTo>
                    <a:pt x="337" y="0"/>
                  </a:lnTo>
                  <a:lnTo>
                    <a:pt x="345" y="14"/>
                  </a:lnTo>
                  <a:lnTo>
                    <a:pt x="345" y="14"/>
                  </a:lnTo>
                  <a:close/>
                </a:path>
              </a:pathLst>
            </a:custGeom>
            <a:solidFill>
              <a:srgbClr val="000000"/>
            </a:solidFill>
            <a:ln w="9525">
              <a:solidFill>
                <a:srgbClr val="000000"/>
              </a:solidFill>
              <a:round/>
              <a:headEnd/>
              <a:tailEnd/>
            </a:ln>
            <a:extLst/>
          </p:spPr>
          <p:txBody>
            <a:bodyPr/>
            <a:lstStyle/>
            <a:p>
              <a:endParaRPr lang="en-US"/>
            </a:p>
          </p:txBody>
        </p:sp>
        <p:sp>
          <p:nvSpPr>
            <p:cNvPr id="5167" name="Freeform 47"/>
            <p:cNvSpPr>
              <a:spLocks/>
            </p:cNvSpPr>
            <p:nvPr/>
          </p:nvSpPr>
          <p:spPr bwMode="auto">
            <a:xfrm>
              <a:off x="4992" y="658"/>
              <a:ext cx="155" cy="143"/>
            </a:xfrm>
            <a:custGeom>
              <a:avLst/>
              <a:gdLst>
                <a:gd name="T0" fmla="*/ 621 w 621"/>
                <a:gd name="T1" fmla="*/ 0 h 571"/>
                <a:gd name="T2" fmla="*/ 608 w 621"/>
                <a:gd name="T3" fmla="*/ 37 h 571"/>
                <a:gd name="T4" fmla="*/ 589 w 621"/>
                <a:gd name="T5" fmla="*/ 75 h 571"/>
                <a:gd name="T6" fmla="*/ 564 w 621"/>
                <a:gd name="T7" fmla="*/ 110 h 571"/>
                <a:gd name="T8" fmla="*/ 536 w 621"/>
                <a:gd name="T9" fmla="*/ 142 h 571"/>
                <a:gd name="T10" fmla="*/ 506 w 621"/>
                <a:gd name="T11" fmla="*/ 174 h 571"/>
                <a:gd name="T12" fmla="*/ 477 w 621"/>
                <a:gd name="T13" fmla="*/ 206 h 571"/>
                <a:gd name="T14" fmla="*/ 420 w 621"/>
                <a:gd name="T15" fmla="*/ 267 h 571"/>
                <a:gd name="T16" fmla="*/ 393 w 621"/>
                <a:gd name="T17" fmla="*/ 299 h 571"/>
                <a:gd name="T18" fmla="*/ 360 w 621"/>
                <a:gd name="T19" fmla="*/ 332 h 571"/>
                <a:gd name="T20" fmla="*/ 327 w 621"/>
                <a:gd name="T21" fmla="*/ 363 h 571"/>
                <a:gd name="T22" fmla="*/ 294 w 621"/>
                <a:gd name="T23" fmla="*/ 389 h 571"/>
                <a:gd name="T24" fmla="*/ 227 w 621"/>
                <a:gd name="T25" fmla="*/ 440 h 571"/>
                <a:gd name="T26" fmla="*/ 156 w 621"/>
                <a:gd name="T27" fmla="*/ 491 h 571"/>
                <a:gd name="T28" fmla="*/ 81 w 621"/>
                <a:gd name="T29" fmla="*/ 536 h 571"/>
                <a:gd name="T30" fmla="*/ 44 w 621"/>
                <a:gd name="T31" fmla="*/ 554 h 571"/>
                <a:gd name="T32" fmla="*/ 4 w 621"/>
                <a:gd name="T33" fmla="*/ 569 h 571"/>
                <a:gd name="T34" fmla="*/ 3 w 621"/>
                <a:gd name="T35" fmla="*/ 569 h 571"/>
                <a:gd name="T36" fmla="*/ 0 w 621"/>
                <a:gd name="T37" fmla="*/ 571 h 571"/>
                <a:gd name="T38" fmla="*/ 3 w 621"/>
                <a:gd name="T39" fmla="*/ 569 h 571"/>
                <a:gd name="T40" fmla="*/ 4 w 621"/>
                <a:gd name="T41" fmla="*/ 569 h 571"/>
                <a:gd name="T42" fmla="*/ 5 w 621"/>
                <a:gd name="T43" fmla="*/ 528 h 571"/>
                <a:gd name="T44" fmla="*/ 62 w 621"/>
                <a:gd name="T45" fmla="*/ 489 h 571"/>
                <a:gd name="T46" fmla="*/ 114 w 621"/>
                <a:gd name="T47" fmla="*/ 445 h 571"/>
                <a:gd name="T48" fmla="*/ 164 w 621"/>
                <a:gd name="T49" fmla="*/ 401 h 571"/>
                <a:gd name="T50" fmla="*/ 217 w 621"/>
                <a:gd name="T51" fmla="*/ 358 h 571"/>
                <a:gd name="T52" fmla="*/ 293 w 621"/>
                <a:gd name="T53" fmla="*/ 288 h 571"/>
                <a:gd name="T54" fmla="*/ 329 w 621"/>
                <a:gd name="T55" fmla="*/ 245 h 571"/>
                <a:gd name="T56" fmla="*/ 364 w 621"/>
                <a:gd name="T57" fmla="*/ 199 h 571"/>
                <a:gd name="T58" fmla="*/ 422 w 621"/>
                <a:gd name="T59" fmla="*/ 101 h 571"/>
                <a:gd name="T60" fmla="*/ 457 w 621"/>
                <a:gd name="T61" fmla="*/ 5 h 571"/>
                <a:gd name="T62" fmla="*/ 621 w 621"/>
                <a:gd name="T63" fmla="*/ 0 h 571"/>
                <a:gd name="T64" fmla="*/ 621 w 621"/>
                <a:gd name="T65"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1" h="571">
                  <a:moveTo>
                    <a:pt x="621" y="0"/>
                  </a:moveTo>
                  <a:lnTo>
                    <a:pt x="608" y="37"/>
                  </a:lnTo>
                  <a:lnTo>
                    <a:pt x="589" y="75"/>
                  </a:lnTo>
                  <a:lnTo>
                    <a:pt x="564" y="110"/>
                  </a:lnTo>
                  <a:lnTo>
                    <a:pt x="536" y="142"/>
                  </a:lnTo>
                  <a:lnTo>
                    <a:pt x="506" y="174"/>
                  </a:lnTo>
                  <a:lnTo>
                    <a:pt x="477" y="206"/>
                  </a:lnTo>
                  <a:lnTo>
                    <a:pt x="420" y="267"/>
                  </a:lnTo>
                  <a:lnTo>
                    <a:pt x="393" y="299"/>
                  </a:lnTo>
                  <a:lnTo>
                    <a:pt x="360" y="332"/>
                  </a:lnTo>
                  <a:lnTo>
                    <a:pt x="327" y="363"/>
                  </a:lnTo>
                  <a:lnTo>
                    <a:pt x="294" y="389"/>
                  </a:lnTo>
                  <a:lnTo>
                    <a:pt x="227" y="440"/>
                  </a:lnTo>
                  <a:lnTo>
                    <a:pt x="156" y="491"/>
                  </a:lnTo>
                  <a:lnTo>
                    <a:pt x="81" y="536"/>
                  </a:lnTo>
                  <a:lnTo>
                    <a:pt x="44" y="554"/>
                  </a:lnTo>
                  <a:lnTo>
                    <a:pt x="4" y="569"/>
                  </a:lnTo>
                  <a:lnTo>
                    <a:pt x="3" y="569"/>
                  </a:lnTo>
                  <a:lnTo>
                    <a:pt x="0" y="571"/>
                  </a:lnTo>
                  <a:lnTo>
                    <a:pt x="3" y="569"/>
                  </a:lnTo>
                  <a:lnTo>
                    <a:pt x="4" y="569"/>
                  </a:lnTo>
                  <a:lnTo>
                    <a:pt x="5" y="528"/>
                  </a:lnTo>
                  <a:lnTo>
                    <a:pt x="62" y="489"/>
                  </a:lnTo>
                  <a:lnTo>
                    <a:pt x="114" y="445"/>
                  </a:lnTo>
                  <a:lnTo>
                    <a:pt x="164" y="401"/>
                  </a:lnTo>
                  <a:lnTo>
                    <a:pt x="217" y="358"/>
                  </a:lnTo>
                  <a:lnTo>
                    <a:pt x="293" y="288"/>
                  </a:lnTo>
                  <a:lnTo>
                    <a:pt x="329" y="245"/>
                  </a:lnTo>
                  <a:lnTo>
                    <a:pt x="364" y="199"/>
                  </a:lnTo>
                  <a:lnTo>
                    <a:pt x="422" y="101"/>
                  </a:lnTo>
                  <a:lnTo>
                    <a:pt x="457" y="5"/>
                  </a:lnTo>
                  <a:lnTo>
                    <a:pt x="621" y="0"/>
                  </a:lnTo>
                  <a:lnTo>
                    <a:pt x="621" y="0"/>
                  </a:lnTo>
                  <a:close/>
                </a:path>
              </a:pathLst>
            </a:custGeom>
            <a:solidFill>
              <a:srgbClr val="000000"/>
            </a:solidFill>
            <a:ln w="9525">
              <a:solidFill>
                <a:srgbClr val="000000"/>
              </a:solidFill>
              <a:round/>
              <a:headEnd/>
              <a:tailEnd/>
            </a:ln>
            <a:extLst/>
          </p:spPr>
          <p:txBody>
            <a:bodyPr/>
            <a:lstStyle/>
            <a:p>
              <a:endParaRPr lang="en-US"/>
            </a:p>
          </p:txBody>
        </p:sp>
        <p:sp>
          <p:nvSpPr>
            <p:cNvPr id="5168" name="Freeform 48"/>
            <p:cNvSpPr>
              <a:spLocks/>
            </p:cNvSpPr>
            <p:nvPr/>
          </p:nvSpPr>
          <p:spPr bwMode="auto">
            <a:xfrm>
              <a:off x="5311" y="1065"/>
              <a:ext cx="244" cy="148"/>
            </a:xfrm>
            <a:custGeom>
              <a:avLst/>
              <a:gdLst>
                <a:gd name="T0" fmla="*/ 13 w 977"/>
                <a:gd name="T1" fmla="*/ 0 h 592"/>
                <a:gd name="T2" fmla="*/ 29 w 977"/>
                <a:gd name="T3" fmla="*/ 35 h 592"/>
                <a:gd name="T4" fmla="*/ 48 w 977"/>
                <a:gd name="T5" fmla="*/ 64 h 592"/>
                <a:gd name="T6" fmla="*/ 93 w 977"/>
                <a:gd name="T7" fmla="*/ 110 h 592"/>
                <a:gd name="T8" fmla="*/ 119 w 977"/>
                <a:gd name="T9" fmla="*/ 124 h 592"/>
                <a:gd name="T10" fmla="*/ 146 w 977"/>
                <a:gd name="T11" fmla="*/ 135 h 592"/>
                <a:gd name="T12" fmla="*/ 206 w 977"/>
                <a:gd name="T13" fmla="*/ 142 h 592"/>
                <a:gd name="T14" fmla="*/ 293 w 977"/>
                <a:gd name="T15" fmla="*/ 117 h 592"/>
                <a:gd name="T16" fmla="*/ 335 w 977"/>
                <a:gd name="T17" fmla="*/ 99 h 592"/>
                <a:gd name="T18" fmla="*/ 379 w 977"/>
                <a:gd name="T19" fmla="*/ 88 h 592"/>
                <a:gd name="T20" fmla="*/ 563 w 977"/>
                <a:gd name="T21" fmla="*/ 86 h 592"/>
                <a:gd name="T22" fmla="*/ 740 w 977"/>
                <a:gd name="T23" fmla="*/ 141 h 592"/>
                <a:gd name="T24" fmla="*/ 819 w 977"/>
                <a:gd name="T25" fmla="*/ 188 h 592"/>
                <a:gd name="T26" fmla="*/ 885 w 977"/>
                <a:gd name="T27" fmla="*/ 249 h 592"/>
                <a:gd name="T28" fmla="*/ 938 w 977"/>
                <a:gd name="T29" fmla="*/ 324 h 592"/>
                <a:gd name="T30" fmla="*/ 973 w 977"/>
                <a:gd name="T31" fmla="*/ 413 h 592"/>
                <a:gd name="T32" fmla="*/ 977 w 977"/>
                <a:gd name="T33" fmla="*/ 457 h 592"/>
                <a:gd name="T34" fmla="*/ 973 w 977"/>
                <a:gd name="T35" fmla="*/ 501 h 592"/>
                <a:gd name="T36" fmla="*/ 968 w 977"/>
                <a:gd name="T37" fmla="*/ 590 h 592"/>
                <a:gd name="T38" fmla="*/ 952 w 977"/>
                <a:gd name="T39" fmla="*/ 592 h 592"/>
                <a:gd name="T40" fmla="*/ 930 w 977"/>
                <a:gd name="T41" fmla="*/ 493 h 592"/>
                <a:gd name="T42" fmla="*/ 898 w 977"/>
                <a:gd name="T43" fmla="*/ 403 h 592"/>
                <a:gd name="T44" fmla="*/ 878 w 977"/>
                <a:gd name="T45" fmla="*/ 360 h 592"/>
                <a:gd name="T46" fmla="*/ 855 w 977"/>
                <a:gd name="T47" fmla="*/ 321 h 592"/>
                <a:gd name="T48" fmla="*/ 829 w 977"/>
                <a:gd name="T49" fmla="*/ 285 h 592"/>
                <a:gd name="T50" fmla="*/ 802 w 977"/>
                <a:gd name="T51" fmla="*/ 253 h 592"/>
                <a:gd name="T52" fmla="*/ 770 w 977"/>
                <a:gd name="T53" fmla="*/ 223 h 592"/>
                <a:gd name="T54" fmla="*/ 735 w 977"/>
                <a:gd name="T55" fmla="*/ 199 h 592"/>
                <a:gd name="T56" fmla="*/ 698 w 977"/>
                <a:gd name="T57" fmla="*/ 178 h 592"/>
                <a:gd name="T58" fmla="*/ 656 w 977"/>
                <a:gd name="T59" fmla="*/ 163 h 592"/>
                <a:gd name="T60" fmla="*/ 563 w 977"/>
                <a:gd name="T61" fmla="*/ 146 h 592"/>
                <a:gd name="T62" fmla="*/ 456 w 977"/>
                <a:gd name="T63" fmla="*/ 152 h 592"/>
                <a:gd name="T64" fmla="*/ 397 w 977"/>
                <a:gd name="T65" fmla="*/ 170 h 592"/>
                <a:gd name="T66" fmla="*/ 335 w 977"/>
                <a:gd name="T67" fmla="*/ 200 h 592"/>
                <a:gd name="T68" fmla="*/ 271 w 977"/>
                <a:gd name="T69" fmla="*/ 227 h 592"/>
                <a:gd name="T70" fmla="*/ 212 w 977"/>
                <a:gd name="T71" fmla="*/ 240 h 592"/>
                <a:gd name="T72" fmla="*/ 138 w 977"/>
                <a:gd name="T73" fmla="*/ 223 h 592"/>
                <a:gd name="T74" fmla="*/ 70 w 977"/>
                <a:gd name="T75" fmla="*/ 178 h 592"/>
                <a:gd name="T76" fmla="*/ 20 w 977"/>
                <a:gd name="T77" fmla="*/ 113 h 592"/>
                <a:gd name="T78" fmla="*/ 0 w 977"/>
                <a:gd name="T79" fmla="*/ 37 h 592"/>
                <a:gd name="T80" fmla="*/ 13 w 977"/>
                <a:gd name="T81" fmla="*/ 0 h 592"/>
                <a:gd name="T82" fmla="*/ 13 w 977"/>
                <a:gd name="T83"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7" h="592">
                  <a:moveTo>
                    <a:pt x="13" y="0"/>
                  </a:moveTo>
                  <a:lnTo>
                    <a:pt x="29" y="35"/>
                  </a:lnTo>
                  <a:lnTo>
                    <a:pt x="48" y="64"/>
                  </a:lnTo>
                  <a:lnTo>
                    <a:pt x="93" y="110"/>
                  </a:lnTo>
                  <a:lnTo>
                    <a:pt x="119" y="124"/>
                  </a:lnTo>
                  <a:lnTo>
                    <a:pt x="146" y="135"/>
                  </a:lnTo>
                  <a:lnTo>
                    <a:pt x="206" y="142"/>
                  </a:lnTo>
                  <a:lnTo>
                    <a:pt x="293" y="117"/>
                  </a:lnTo>
                  <a:lnTo>
                    <a:pt x="335" y="99"/>
                  </a:lnTo>
                  <a:lnTo>
                    <a:pt x="379" y="88"/>
                  </a:lnTo>
                  <a:lnTo>
                    <a:pt x="563" y="86"/>
                  </a:lnTo>
                  <a:lnTo>
                    <a:pt x="740" y="141"/>
                  </a:lnTo>
                  <a:lnTo>
                    <a:pt x="819" y="188"/>
                  </a:lnTo>
                  <a:lnTo>
                    <a:pt x="885" y="249"/>
                  </a:lnTo>
                  <a:lnTo>
                    <a:pt x="938" y="324"/>
                  </a:lnTo>
                  <a:lnTo>
                    <a:pt x="973" y="413"/>
                  </a:lnTo>
                  <a:lnTo>
                    <a:pt x="977" y="457"/>
                  </a:lnTo>
                  <a:lnTo>
                    <a:pt x="973" y="501"/>
                  </a:lnTo>
                  <a:lnTo>
                    <a:pt x="968" y="590"/>
                  </a:lnTo>
                  <a:lnTo>
                    <a:pt x="952" y="592"/>
                  </a:lnTo>
                  <a:lnTo>
                    <a:pt x="930" y="493"/>
                  </a:lnTo>
                  <a:lnTo>
                    <a:pt x="898" y="403"/>
                  </a:lnTo>
                  <a:lnTo>
                    <a:pt x="878" y="360"/>
                  </a:lnTo>
                  <a:lnTo>
                    <a:pt x="855" y="321"/>
                  </a:lnTo>
                  <a:lnTo>
                    <a:pt x="829" y="285"/>
                  </a:lnTo>
                  <a:lnTo>
                    <a:pt x="802" y="253"/>
                  </a:lnTo>
                  <a:lnTo>
                    <a:pt x="770" y="223"/>
                  </a:lnTo>
                  <a:lnTo>
                    <a:pt x="735" y="199"/>
                  </a:lnTo>
                  <a:lnTo>
                    <a:pt x="698" y="178"/>
                  </a:lnTo>
                  <a:lnTo>
                    <a:pt x="656" y="163"/>
                  </a:lnTo>
                  <a:lnTo>
                    <a:pt x="563" y="146"/>
                  </a:lnTo>
                  <a:lnTo>
                    <a:pt x="456" y="152"/>
                  </a:lnTo>
                  <a:lnTo>
                    <a:pt x="397" y="170"/>
                  </a:lnTo>
                  <a:lnTo>
                    <a:pt x="335" y="200"/>
                  </a:lnTo>
                  <a:lnTo>
                    <a:pt x="271" y="227"/>
                  </a:lnTo>
                  <a:lnTo>
                    <a:pt x="212" y="240"/>
                  </a:lnTo>
                  <a:lnTo>
                    <a:pt x="138" y="223"/>
                  </a:lnTo>
                  <a:lnTo>
                    <a:pt x="70" y="178"/>
                  </a:lnTo>
                  <a:lnTo>
                    <a:pt x="20" y="113"/>
                  </a:lnTo>
                  <a:lnTo>
                    <a:pt x="0" y="37"/>
                  </a:lnTo>
                  <a:lnTo>
                    <a:pt x="13" y="0"/>
                  </a:lnTo>
                  <a:lnTo>
                    <a:pt x="13" y="0"/>
                  </a:lnTo>
                  <a:close/>
                </a:path>
              </a:pathLst>
            </a:custGeom>
            <a:solidFill>
              <a:srgbClr val="000000"/>
            </a:solidFill>
            <a:ln w="9525">
              <a:solidFill>
                <a:srgbClr val="000000"/>
              </a:solidFill>
              <a:round/>
              <a:headEnd/>
              <a:tailEnd/>
            </a:ln>
            <a:extLst/>
          </p:spPr>
          <p:txBody>
            <a:bodyPr/>
            <a:lstStyle/>
            <a:p>
              <a:endParaRPr lang="en-US"/>
            </a:p>
          </p:txBody>
        </p:sp>
        <p:sp>
          <p:nvSpPr>
            <p:cNvPr id="5169" name="Freeform 49"/>
            <p:cNvSpPr>
              <a:spLocks/>
            </p:cNvSpPr>
            <p:nvPr/>
          </p:nvSpPr>
          <p:spPr bwMode="auto">
            <a:xfrm>
              <a:off x="5371" y="1098"/>
              <a:ext cx="167" cy="78"/>
            </a:xfrm>
            <a:custGeom>
              <a:avLst/>
              <a:gdLst>
                <a:gd name="T0" fmla="*/ 50 w 669"/>
                <a:gd name="T1" fmla="*/ 0 h 314"/>
                <a:gd name="T2" fmla="*/ 75 w 669"/>
                <a:gd name="T3" fmla="*/ 71 h 314"/>
                <a:gd name="T4" fmla="*/ 116 w 669"/>
                <a:gd name="T5" fmla="*/ 128 h 314"/>
                <a:gd name="T6" fmla="*/ 174 w 669"/>
                <a:gd name="T7" fmla="*/ 171 h 314"/>
                <a:gd name="T8" fmla="*/ 206 w 669"/>
                <a:gd name="T9" fmla="*/ 186 h 314"/>
                <a:gd name="T10" fmla="*/ 240 w 669"/>
                <a:gd name="T11" fmla="*/ 199 h 314"/>
                <a:gd name="T12" fmla="*/ 311 w 669"/>
                <a:gd name="T13" fmla="*/ 212 h 314"/>
                <a:gd name="T14" fmla="*/ 496 w 669"/>
                <a:gd name="T15" fmla="*/ 230 h 314"/>
                <a:gd name="T16" fmla="*/ 585 w 669"/>
                <a:gd name="T17" fmla="*/ 255 h 314"/>
                <a:gd name="T18" fmla="*/ 666 w 669"/>
                <a:gd name="T19" fmla="*/ 300 h 314"/>
                <a:gd name="T20" fmla="*/ 669 w 669"/>
                <a:gd name="T21" fmla="*/ 311 h 314"/>
                <a:gd name="T22" fmla="*/ 658 w 669"/>
                <a:gd name="T23" fmla="*/ 314 h 314"/>
                <a:gd name="T24" fmla="*/ 595 w 669"/>
                <a:gd name="T25" fmla="*/ 292 h 314"/>
                <a:gd name="T26" fmla="*/ 546 w 669"/>
                <a:gd name="T27" fmla="*/ 280 h 314"/>
                <a:gd name="T28" fmla="*/ 475 w 669"/>
                <a:gd name="T29" fmla="*/ 273 h 314"/>
                <a:gd name="T30" fmla="*/ 306 w 669"/>
                <a:gd name="T31" fmla="*/ 275 h 314"/>
                <a:gd name="T32" fmla="*/ 215 w 669"/>
                <a:gd name="T33" fmla="*/ 256 h 314"/>
                <a:gd name="T34" fmla="*/ 133 w 669"/>
                <a:gd name="T35" fmla="*/ 215 h 314"/>
                <a:gd name="T36" fmla="*/ 64 w 669"/>
                <a:gd name="T37" fmla="*/ 154 h 314"/>
                <a:gd name="T38" fmla="*/ 17 w 669"/>
                <a:gd name="T39" fmla="*/ 76 h 314"/>
                <a:gd name="T40" fmla="*/ 0 w 669"/>
                <a:gd name="T41" fmla="*/ 24 h 314"/>
                <a:gd name="T42" fmla="*/ 23 w 669"/>
                <a:gd name="T43" fmla="*/ 4 h 314"/>
                <a:gd name="T44" fmla="*/ 50 w 669"/>
                <a:gd name="T45" fmla="*/ 0 h 314"/>
                <a:gd name="T46" fmla="*/ 50 w 669"/>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314">
                  <a:moveTo>
                    <a:pt x="50" y="0"/>
                  </a:moveTo>
                  <a:lnTo>
                    <a:pt x="75" y="71"/>
                  </a:lnTo>
                  <a:lnTo>
                    <a:pt x="116" y="128"/>
                  </a:lnTo>
                  <a:lnTo>
                    <a:pt x="174" y="171"/>
                  </a:lnTo>
                  <a:lnTo>
                    <a:pt x="206" y="186"/>
                  </a:lnTo>
                  <a:lnTo>
                    <a:pt x="240" y="199"/>
                  </a:lnTo>
                  <a:lnTo>
                    <a:pt x="311" y="212"/>
                  </a:lnTo>
                  <a:lnTo>
                    <a:pt x="496" y="230"/>
                  </a:lnTo>
                  <a:lnTo>
                    <a:pt x="585" y="255"/>
                  </a:lnTo>
                  <a:lnTo>
                    <a:pt x="666" y="300"/>
                  </a:lnTo>
                  <a:lnTo>
                    <a:pt x="669" y="311"/>
                  </a:lnTo>
                  <a:lnTo>
                    <a:pt x="658" y="314"/>
                  </a:lnTo>
                  <a:lnTo>
                    <a:pt x="595" y="292"/>
                  </a:lnTo>
                  <a:lnTo>
                    <a:pt x="546" y="280"/>
                  </a:lnTo>
                  <a:lnTo>
                    <a:pt x="475" y="273"/>
                  </a:lnTo>
                  <a:lnTo>
                    <a:pt x="306" y="275"/>
                  </a:lnTo>
                  <a:lnTo>
                    <a:pt x="215" y="256"/>
                  </a:lnTo>
                  <a:lnTo>
                    <a:pt x="133" y="215"/>
                  </a:lnTo>
                  <a:lnTo>
                    <a:pt x="64" y="154"/>
                  </a:lnTo>
                  <a:lnTo>
                    <a:pt x="17" y="76"/>
                  </a:lnTo>
                  <a:lnTo>
                    <a:pt x="0" y="24"/>
                  </a:lnTo>
                  <a:lnTo>
                    <a:pt x="23" y="4"/>
                  </a:lnTo>
                  <a:lnTo>
                    <a:pt x="50" y="0"/>
                  </a:lnTo>
                  <a:lnTo>
                    <a:pt x="50" y="0"/>
                  </a:lnTo>
                  <a:close/>
                </a:path>
              </a:pathLst>
            </a:custGeom>
            <a:solidFill>
              <a:srgbClr val="000000"/>
            </a:solidFill>
            <a:ln w="9525">
              <a:solidFill>
                <a:srgbClr val="000000"/>
              </a:solidFill>
              <a:round/>
              <a:headEnd/>
              <a:tailEnd/>
            </a:ln>
            <a:extLst/>
          </p:spPr>
          <p:txBody>
            <a:bodyPr/>
            <a:lstStyle/>
            <a:p>
              <a:endParaRPr lang="en-US"/>
            </a:p>
          </p:txBody>
        </p:sp>
        <p:sp>
          <p:nvSpPr>
            <p:cNvPr id="5170" name="Freeform 50"/>
            <p:cNvSpPr>
              <a:spLocks/>
            </p:cNvSpPr>
            <p:nvPr/>
          </p:nvSpPr>
          <p:spPr bwMode="auto">
            <a:xfrm>
              <a:off x="5592" y="1210"/>
              <a:ext cx="76" cy="106"/>
            </a:xfrm>
            <a:custGeom>
              <a:avLst/>
              <a:gdLst>
                <a:gd name="T0" fmla="*/ 11 w 306"/>
                <a:gd name="T1" fmla="*/ 0 h 423"/>
                <a:gd name="T2" fmla="*/ 110 w 306"/>
                <a:gd name="T3" fmla="*/ 51 h 423"/>
                <a:gd name="T4" fmla="*/ 193 w 306"/>
                <a:gd name="T5" fmla="*/ 122 h 423"/>
                <a:gd name="T6" fmla="*/ 227 w 306"/>
                <a:gd name="T7" fmla="*/ 168 h 423"/>
                <a:gd name="T8" fmla="*/ 261 w 306"/>
                <a:gd name="T9" fmla="*/ 217 h 423"/>
                <a:gd name="T10" fmla="*/ 306 w 306"/>
                <a:gd name="T11" fmla="*/ 323 h 423"/>
                <a:gd name="T12" fmla="*/ 299 w 306"/>
                <a:gd name="T13" fmla="*/ 423 h 423"/>
                <a:gd name="T14" fmla="*/ 267 w 306"/>
                <a:gd name="T15" fmla="*/ 399 h 423"/>
                <a:gd name="T16" fmla="*/ 235 w 306"/>
                <a:gd name="T17" fmla="*/ 337 h 423"/>
                <a:gd name="T18" fmla="*/ 217 w 306"/>
                <a:gd name="T19" fmla="*/ 286 h 423"/>
                <a:gd name="T20" fmla="*/ 193 w 306"/>
                <a:gd name="T21" fmla="*/ 245 h 423"/>
                <a:gd name="T22" fmla="*/ 134 w 306"/>
                <a:gd name="T23" fmla="*/ 165 h 423"/>
                <a:gd name="T24" fmla="*/ 95 w 306"/>
                <a:gd name="T25" fmla="*/ 110 h 423"/>
                <a:gd name="T26" fmla="*/ 76 w 306"/>
                <a:gd name="T27" fmla="*/ 82 h 423"/>
                <a:gd name="T28" fmla="*/ 54 w 306"/>
                <a:gd name="T29" fmla="*/ 57 h 423"/>
                <a:gd name="T30" fmla="*/ 2 w 306"/>
                <a:gd name="T31" fmla="*/ 14 h 423"/>
                <a:gd name="T32" fmla="*/ 0 w 306"/>
                <a:gd name="T33" fmla="*/ 2 h 423"/>
                <a:gd name="T34" fmla="*/ 11 w 306"/>
                <a:gd name="T35" fmla="*/ 0 h 423"/>
                <a:gd name="T36" fmla="*/ 11 w 306"/>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423">
                  <a:moveTo>
                    <a:pt x="11" y="0"/>
                  </a:moveTo>
                  <a:lnTo>
                    <a:pt x="110" y="51"/>
                  </a:lnTo>
                  <a:lnTo>
                    <a:pt x="193" y="122"/>
                  </a:lnTo>
                  <a:lnTo>
                    <a:pt x="227" y="168"/>
                  </a:lnTo>
                  <a:lnTo>
                    <a:pt x="261" y="217"/>
                  </a:lnTo>
                  <a:lnTo>
                    <a:pt x="306" y="323"/>
                  </a:lnTo>
                  <a:lnTo>
                    <a:pt x="299" y="423"/>
                  </a:lnTo>
                  <a:lnTo>
                    <a:pt x="267" y="399"/>
                  </a:lnTo>
                  <a:lnTo>
                    <a:pt x="235" y="337"/>
                  </a:lnTo>
                  <a:lnTo>
                    <a:pt x="217" y="286"/>
                  </a:lnTo>
                  <a:lnTo>
                    <a:pt x="193" y="245"/>
                  </a:lnTo>
                  <a:lnTo>
                    <a:pt x="134" y="165"/>
                  </a:lnTo>
                  <a:lnTo>
                    <a:pt x="95" y="110"/>
                  </a:lnTo>
                  <a:lnTo>
                    <a:pt x="76" y="82"/>
                  </a:lnTo>
                  <a:lnTo>
                    <a:pt x="54" y="57"/>
                  </a:lnTo>
                  <a:lnTo>
                    <a:pt x="2" y="14"/>
                  </a:lnTo>
                  <a:lnTo>
                    <a:pt x="0" y="2"/>
                  </a:lnTo>
                  <a:lnTo>
                    <a:pt x="11" y="0"/>
                  </a:lnTo>
                  <a:lnTo>
                    <a:pt x="11" y="0"/>
                  </a:lnTo>
                  <a:close/>
                </a:path>
              </a:pathLst>
            </a:custGeom>
            <a:solidFill>
              <a:srgbClr val="000000"/>
            </a:solidFill>
            <a:ln w="9525">
              <a:solidFill>
                <a:srgbClr val="000000"/>
              </a:solidFill>
              <a:round/>
              <a:headEnd/>
              <a:tailEnd/>
            </a:ln>
            <a:extLst/>
          </p:spPr>
          <p:txBody>
            <a:bodyPr/>
            <a:lstStyle/>
            <a:p>
              <a:endParaRPr lang="en-US"/>
            </a:p>
          </p:txBody>
        </p:sp>
        <p:sp>
          <p:nvSpPr>
            <p:cNvPr id="5171" name="Freeform 51"/>
            <p:cNvSpPr>
              <a:spLocks/>
            </p:cNvSpPr>
            <p:nvPr/>
          </p:nvSpPr>
          <p:spPr bwMode="auto">
            <a:xfrm>
              <a:off x="4993" y="895"/>
              <a:ext cx="235" cy="141"/>
            </a:xfrm>
            <a:custGeom>
              <a:avLst/>
              <a:gdLst>
                <a:gd name="T0" fmla="*/ 15 w 936"/>
                <a:gd name="T1" fmla="*/ 9 h 567"/>
                <a:gd name="T2" fmla="*/ 39 w 936"/>
                <a:gd name="T3" fmla="*/ 71 h 567"/>
                <a:gd name="T4" fmla="*/ 68 w 936"/>
                <a:gd name="T5" fmla="*/ 132 h 567"/>
                <a:gd name="T6" fmla="*/ 104 w 936"/>
                <a:gd name="T7" fmla="*/ 187 h 567"/>
                <a:gd name="T8" fmla="*/ 144 w 936"/>
                <a:gd name="T9" fmla="*/ 239 h 567"/>
                <a:gd name="T10" fmla="*/ 190 w 936"/>
                <a:gd name="T11" fmla="*/ 287 h 567"/>
                <a:gd name="T12" fmla="*/ 239 w 936"/>
                <a:gd name="T13" fmla="*/ 329 h 567"/>
                <a:gd name="T14" fmla="*/ 290 w 936"/>
                <a:gd name="T15" fmla="*/ 366 h 567"/>
                <a:gd name="T16" fmla="*/ 346 w 936"/>
                <a:gd name="T17" fmla="*/ 397 h 567"/>
                <a:gd name="T18" fmla="*/ 401 w 936"/>
                <a:gd name="T19" fmla="*/ 420 h 567"/>
                <a:gd name="T20" fmla="*/ 460 w 936"/>
                <a:gd name="T21" fmla="*/ 435 h 567"/>
                <a:gd name="T22" fmla="*/ 577 w 936"/>
                <a:gd name="T23" fmla="*/ 442 h 567"/>
                <a:gd name="T24" fmla="*/ 693 w 936"/>
                <a:gd name="T25" fmla="*/ 412 h 567"/>
                <a:gd name="T26" fmla="*/ 802 w 936"/>
                <a:gd name="T27" fmla="*/ 340 h 567"/>
                <a:gd name="T28" fmla="*/ 851 w 936"/>
                <a:gd name="T29" fmla="*/ 269 h 567"/>
                <a:gd name="T30" fmla="*/ 874 w 936"/>
                <a:gd name="T31" fmla="*/ 181 h 567"/>
                <a:gd name="T32" fmla="*/ 881 w 936"/>
                <a:gd name="T33" fmla="*/ 0 h 567"/>
                <a:gd name="T34" fmla="*/ 917 w 936"/>
                <a:gd name="T35" fmla="*/ 91 h 567"/>
                <a:gd name="T36" fmla="*/ 928 w 936"/>
                <a:gd name="T37" fmla="*/ 186 h 567"/>
                <a:gd name="T38" fmla="*/ 936 w 936"/>
                <a:gd name="T39" fmla="*/ 315 h 567"/>
                <a:gd name="T40" fmla="*/ 930 w 936"/>
                <a:gd name="T41" fmla="*/ 377 h 567"/>
                <a:gd name="T42" fmla="*/ 918 w 936"/>
                <a:gd name="T43" fmla="*/ 407 h 567"/>
                <a:gd name="T44" fmla="*/ 899 w 936"/>
                <a:gd name="T45" fmla="*/ 434 h 567"/>
                <a:gd name="T46" fmla="*/ 861 w 936"/>
                <a:gd name="T47" fmla="*/ 471 h 567"/>
                <a:gd name="T48" fmla="*/ 821 w 936"/>
                <a:gd name="T49" fmla="*/ 502 h 567"/>
                <a:gd name="T50" fmla="*/ 776 w 936"/>
                <a:gd name="T51" fmla="*/ 527 h 567"/>
                <a:gd name="T52" fmla="*/ 728 w 936"/>
                <a:gd name="T53" fmla="*/ 545 h 567"/>
                <a:gd name="T54" fmla="*/ 627 w 936"/>
                <a:gd name="T55" fmla="*/ 566 h 567"/>
                <a:gd name="T56" fmla="*/ 522 w 936"/>
                <a:gd name="T57" fmla="*/ 567 h 567"/>
                <a:gd name="T58" fmla="*/ 417 w 936"/>
                <a:gd name="T59" fmla="*/ 548 h 567"/>
                <a:gd name="T60" fmla="*/ 319 w 936"/>
                <a:gd name="T61" fmla="*/ 513 h 567"/>
                <a:gd name="T62" fmla="*/ 232 w 936"/>
                <a:gd name="T63" fmla="*/ 462 h 567"/>
                <a:gd name="T64" fmla="*/ 162 w 936"/>
                <a:gd name="T65" fmla="*/ 398 h 567"/>
                <a:gd name="T66" fmla="*/ 103 w 936"/>
                <a:gd name="T67" fmla="*/ 311 h 567"/>
                <a:gd name="T68" fmla="*/ 62 w 936"/>
                <a:gd name="T69" fmla="*/ 216 h 567"/>
                <a:gd name="T70" fmla="*/ 29 w 936"/>
                <a:gd name="T71" fmla="*/ 115 h 567"/>
                <a:gd name="T72" fmla="*/ 0 w 936"/>
                <a:gd name="T73" fmla="*/ 14 h 567"/>
                <a:gd name="T74" fmla="*/ 15 w 936"/>
                <a:gd name="T75" fmla="*/ 9 h 567"/>
                <a:gd name="T76" fmla="*/ 15 w 936"/>
                <a:gd name="T77" fmla="*/ 9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6" h="567">
                  <a:moveTo>
                    <a:pt x="15" y="9"/>
                  </a:moveTo>
                  <a:lnTo>
                    <a:pt x="39" y="71"/>
                  </a:lnTo>
                  <a:lnTo>
                    <a:pt x="68" y="132"/>
                  </a:lnTo>
                  <a:lnTo>
                    <a:pt x="104" y="187"/>
                  </a:lnTo>
                  <a:lnTo>
                    <a:pt x="144" y="239"/>
                  </a:lnTo>
                  <a:lnTo>
                    <a:pt x="190" y="287"/>
                  </a:lnTo>
                  <a:lnTo>
                    <a:pt x="239" y="329"/>
                  </a:lnTo>
                  <a:lnTo>
                    <a:pt x="290" y="366"/>
                  </a:lnTo>
                  <a:lnTo>
                    <a:pt x="346" y="397"/>
                  </a:lnTo>
                  <a:lnTo>
                    <a:pt x="401" y="420"/>
                  </a:lnTo>
                  <a:lnTo>
                    <a:pt x="460" y="435"/>
                  </a:lnTo>
                  <a:lnTo>
                    <a:pt x="577" y="442"/>
                  </a:lnTo>
                  <a:lnTo>
                    <a:pt x="693" y="412"/>
                  </a:lnTo>
                  <a:lnTo>
                    <a:pt x="802" y="340"/>
                  </a:lnTo>
                  <a:lnTo>
                    <a:pt x="851" y="269"/>
                  </a:lnTo>
                  <a:lnTo>
                    <a:pt x="874" y="181"/>
                  </a:lnTo>
                  <a:lnTo>
                    <a:pt x="881" y="0"/>
                  </a:lnTo>
                  <a:lnTo>
                    <a:pt x="917" y="91"/>
                  </a:lnTo>
                  <a:lnTo>
                    <a:pt x="928" y="186"/>
                  </a:lnTo>
                  <a:lnTo>
                    <a:pt x="936" y="315"/>
                  </a:lnTo>
                  <a:lnTo>
                    <a:pt x="930" y="377"/>
                  </a:lnTo>
                  <a:lnTo>
                    <a:pt x="918" y="407"/>
                  </a:lnTo>
                  <a:lnTo>
                    <a:pt x="899" y="434"/>
                  </a:lnTo>
                  <a:lnTo>
                    <a:pt x="861" y="471"/>
                  </a:lnTo>
                  <a:lnTo>
                    <a:pt x="821" y="502"/>
                  </a:lnTo>
                  <a:lnTo>
                    <a:pt x="776" y="527"/>
                  </a:lnTo>
                  <a:lnTo>
                    <a:pt x="728" y="545"/>
                  </a:lnTo>
                  <a:lnTo>
                    <a:pt x="627" y="566"/>
                  </a:lnTo>
                  <a:lnTo>
                    <a:pt x="522" y="567"/>
                  </a:lnTo>
                  <a:lnTo>
                    <a:pt x="417" y="548"/>
                  </a:lnTo>
                  <a:lnTo>
                    <a:pt x="319" y="513"/>
                  </a:lnTo>
                  <a:lnTo>
                    <a:pt x="232" y="462"/>
                  </a:lnTo>
                  <a:lnTo>
                    <a:pt x="162" y="398"/>
                  </a:lnTo>
                  <a:lnTo>
                    <a:pt x="103" y="311"/>
                  </a:lnTo>
                  <a:lnTo>
                    <a:pt x="62" y="216"/>
                  </a:lnTo>
                  <a:lnTo>
                    <a:pt x="29" y="115"/>
                  </a:lnTo>
                  <a:lnTo>
                    <a:pt x="0" y="14"/>
                  </a:lnTo>
                  <a:lnTo>
                    <a:pt x="15" y="9"/>
                  </a:lnTo>
                  <a:lnTo>
                    <a:pt x="15" y="9"/>
                  </a:lnTo>
                  <a:close/>
                </a:path>
              </a:pathLst>
            </a:custGeom>
            <a:solidFill>
              <a:srgbClr val="000000"/>
            </a:solidFill>
            <a:ln w="9525">
              <a:solidFill>
                <a:srgbClr val="000000"/>
              </a:solidFill>
              <a:round/>
              <a:headEnd/>
              <a:tailEnd/>
            </a:ln>
            <a:extLst/>
          </p:spPr>
          <p:txBody>
            <a:bodyPr/>
            <a:lstStyle/>
            <a:p>
              <a:endParaRPr lang="en-US"/>
            </a:p>
          </p:txBody>
        </p:sp>
        <p:sp>
          <p:nvSpPr>
            <p:cNvPr id="5176" name="Freeform 56"/>
            <p:cNvSpPr>
              <a:spLocks/>
            </p:cNvSpPr>
            <p:nvPr/>
          </p:nvSpPr>
          <p:spPr bwMode="auto">
            <a:xfrm>
              <a:off x="5081" y="1004"/>
              <a:ext cx="57" cy="96"/>
            </a:xfrm>
            <a:custGeom>
              <a:avLst/>
              <a:gdLst>
                <a:gd name="T0" fmla="*/ 120 w 227"/>
                <a:gd name="T1" fmla="*/ 59 h 382"/>
                <a:gd name="T2" fmla="*/ 116 w 227"/>
                <a:gd name="T3" fmla="*/ 125 h 382"/>
                <a:gd name="T4" fmla="*/ 119 w 227"/>
                <a:gd name="T5" fmla="*/ 190 h 382"/>
                <a:gd name="T6" fmla="*/ 141 w 227"/>
                <a:gd name="T7" fmla="*/ 272 h 382"/>
                <a:gd name="T8" fmla="*/ 161 w 227"/>
                <a:gd name="T9" fmla="*/ 310 h 382"/>
                <a:gd name="T10" fmla="*/ 190 w 227"/>
                <a:gd name="T11" fmla="*/ 343 h 382"/>
                <a:gd name="T12" fmla="*/ 224 w 227"/>
                <a:gd name="T13" fmla="*/ 368 h 382"/>
                <a:gd name="T14" fmla="*/ 227 w 227"/>
                <a:gd name="T15" fmla="*/ 379 h 382"/>
                <a:gd name="T16" fmla="*/ 215 w 227"/>
                <a:gd name="T17" fmla="*/ 382 h 382"/>
                <a:gd name="T18" fmla="*/ 100 w 227"/>
                <a:gd name="T19" fmla="*/ 305 h 382"/>
                <a:gd name="T20" fmla="*/ 31 w 227"/>
                <a:gd name="T21" fmla="*/ 187 h 382"/>
                <a:gd name="T22" fmla="*/ 0 w 227"/>
                <a:gd name="T23" fmla="*/ 32 h 382"/>
                <a:gd name="T24" fmla="*/ 20 w 227"/>
                <a:gd name="T25" fmla="*/ 2 h 382"/>
                <a:gd name="T26" fmla="*/ 62 w 227"/>
                <a:gd name="T27" fmla="*/ 0 h 382"/>
                <a:gd name="T28" fmla="*/ 102 w 227"/>
                <a:gd name="T29" fmla="*/ 21 h 382"/>
                <a:gd name="T30" fmla="*/ 120 w 227"/>
                <a:gd name="T31" fmla="*/ 59 h 382"/>
                <a:gd name="T32" fmla="*/ 120 w 227"/>
                <a:gd name="T33" fmla="*/ 5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382">
                  <a:moveTo>
                    <a:pt x="120" y="59"/>
                  </a:moveTo>
                  <a:lnTo>
                    <a:pt x="116" y="125"/>
                  </a:lnTo>
                  <a:lnTo>
                    <a:pt x="119" y="190"/>
                  </a:lnTo>
                  <a:lnTo>
                    <a:pt x="141" y="272"/>
                  </a:lnTo>
                  <a:lnTo>
                    <a:pt x="161" y="310"/>
                  </a:lnTo>
                  <a:lnTo>
                    <a:pt x="190" y="343"/>
                  </a:lnTo>
                  <a:lnTo>
                    <a:pt x="224" y="368"/>
                  </a:lnTo>
                  <a:lnTo>
                    <a:pt x="227" y="379"/>
                  </a:lnTo>
                  <a:lnTo>
                    <a:pt x="215" y="382"/>
                  </a:lnTo>
                  <a:lnTo>
                    <a:pt x="100" y="305"/>
                  </a:lnTo>
                  <a:lnTo>
                    <a:pt x="31" y="187"/>
                  </a:lnTo>
                  <a:lnTo>
                    <a:pt x="0" y="32"/>
                  </a:lnTo>
                  <a:lnTo>
                    <a:pt x="20" y="2"/>
                  </a:lnTo>
                  <a:lnTo>
                    <a:pt x="62" y="0"/>
                  </a:lnTo>
                  <a:lnTo>
                    <a:pt x="102" y="21"/>
                  </a:lnTo>
                  <a:lnTo>
                    <a:pt x="120" y="59"/>
                  </a:lnTo>
                  <a:lnTo>
                    <a:pt x="120" y="59"/>
                  </a:lnTo>
                  <a:close/>
                </a:path>
              </a:pathLst>
            </a:custGeom>
            <a:solidFill>
              <a:srgbClr val="000000"/>
            </a:solidFill>
            <a:ln w="9525">
              <a:solidFill>
                <a:srgbClr val="000000"/>
              </a:solidFill>
              <a:round/>
              <a:headEnd/>
              <a:tailEnd/>
            </a:ln>
            <a:extLst/>
          </p:spPr>
          <p:txBody>
            <a:bodyPr/>
            <a:lstStyle/>
            <a:p>
              <a:endParaRPr lang="en-US"/>
            </a:p>
          </p:txBody>
        </p:sp>
        <p:sp>
          <p:nvSpPr>
            <p:cNvPr id="5177" name="Freeform 57"/>
            <p:cNvSpPr>
              <a:spLocks/>
            </p:cNvSpPr>
            <p:nvPr/>
          </p:nvSpPr>
          <p:spPr bwMode="auto">
            <a:xfrm>
              <a:off x="5417" y="1087"/>
              <a:ext cx="43" cy="57"/>
            </a:xfrm>
            <a:custGeom>
              <a:avLst/>
              <a:gdLst>
                <a:gd name="T0" fmla="*/ 84 w 174"/>
                <a:gd name="T1" fmla="*/ 13 h 229"/>
                <a:gd name="T2" fmla="*/ 95 w 174"/>
                <a:gd name="T3" fmla="*/ 93 h 229"/>
                <a:gd name="T4" fmla="*/ 110 w 174"/>
                <a:gd name="T5" fmla="*/ 160 h 229"/>
                <a:gd name="T6" fmla="*/ 141 w 174"/>
                <a:gd name="T7" fmla="*/ 195 h 229"/>
                <a:gd name="T8" fmla="*/ 174 w 174"/>
                <a:gd name="T9" fmla="*/ 228 h 229"/>
                <a:gd name="T10" fmla="*/ 148 w 174"/>
                <a:gd name="T11" fmla="*/ 229 h 229"/>
                <a:gd name="T12" fmla="*/ 67 w 174"/>
                <a:gd name="T13" fmla="*/ 186 h 229"/>
                <a:gd name="T14" fmla="*/ 14 w 174"/>
                <a:gd name="T15" fmla="*/ 108 h 229"/>
                <a:gd name="T16" fmla="*/ 13 w 174"/>
                <a:gd name="T17" fmla="*/ 99 h 229"/>
                <a:gd name="T18" fmla="*/ 0 w 174"/>
                <a:gd name="T19" fmla="*/ 33 h 229"/>
                <a:gd name="T20" fmla="*/ 10 w 174"/>
                <a:gd name="T21" fmla="*/ 11 h 229"/>
                <a:gd name="T22" fmla="*/ 37 w 174"/>
                <a:gd name="T23" fmla="*/ 0 h 229"/>
                <a:gd name="T24" fmla="*/ 84 w 174"/>
                <a:gd name="T25" fmla="*/ 13 h 229"/>
                <a:gd name="T26" fmla="*/ 84 w 174"/>
                <a:gd name="T27" fmla="*/ 1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29">
                  <a:moveTo>
                    <a:pt x="84" y="13"/>
                  </a:moveTo>
                  <a:lnTo>
                    <a:pt x="95" y="93"/>
                  </a:lnTo>
                  <a:lnTo>
                    <a:pt x="110" y="160"/>
                  </a:lnTo>
                  <a:lnTo>
                    <a:pt x="141" y="195"/>
                  </a:lnTo>
                  <a:lnTo>
                    <a:pt x="174" y="228"/>
                  </a:lnTo>
                  <a:lnTo>
                    <a:pt x="148" y="229"/>
                  </a:lnTo>
                  <a:lnTo>
                    <a:pt x="67" y="186"/>
                  </a:lnTo>
                  <a:lnTo>
                    <a:pt x="14" y="108"/>
                  </a:lnTo>
                  <a:lnTo>
                    <a:pt x="13" y="99"/>
                  </a:lnTo>
                  <a:lnTo>
                    <a:pt x="0" y="33"/>
                  </a:lnTo>
                  <a:lnTo>
                    <a:pt x="10" y="11"/>
                  </a:lnTo>
                  <a:lnTo>
                    <a:pt x="37" y="0"/>
                  </a:lnTo>
                  <a:lnTo>
                    <a:pt x="84" y="13"/>
                  </a:lnTo>
                  <a:lnTo>
                    <a:pt x="84" y="13"/>
                  </a:lnTo>
                  <a:close/>
                </a:path>
              </a:pathLst>
            </a:custGeom>
            <a:solidFill>
              <a:srgbClr val="000000"/>
            </a:solidFill>
            <a:ln w="9525">
              <a:solidFill>
                <a:srgbClr val="000000"/>
              </a:solidFill>
              <a:round/>
              <a:headEnd/>
              <a:tailEnd/>
            </a:ln>
            <a:extLst/>
          </p:spPr>
          <p:txBody>
            <a:bodyPr/>
            <a:lstStyle/>
            <a:p>
              <a:endParaRPr lang="en-US"/>
            </a:p>
          </p:txBody>
        </p:sp>
        <p:sp>
          <p:nvSpPr>
            <p:cNvPr id="5178" name="Freeform 58"/>
            <p:cNvSpPr>
              <a:spLocks/>
            </p:cNvSpPr>
            <p:nvPr/>
          </p:nvSpPr>
          <p:spPr bwMode="auto">
            <a:xfrm>
              <a:off x="5034" y="833"/>
              <a:ext cx="369" cy="300"/>
            </a:xfrm>
            <a:custGeom>
              <a:avLst/>
              <a:gdLst>
                <a:gd name="T0" fmla="*/ 73 w 1476"/>
                <a:gd name="T1" fmla="*/ 707 h 1199"/>
                <a:gd name="T2" fmla="*/ 135 w 1476"/>
                <a:gd name="T3" fmla="*/ 877 h 1199"/>
                <a:gd name="T4" fmla="*/ 183 w 1476"/>
                <a:gd name="T5" fmla="*/ 963 h 1199"/>
                <a:gd name="T6" fmla="*/ 262 w 1476"/>
                <a:gd name="T7" fmla="*/ 1048 h 1199"/>
                <a:gd name="T8" fmla="*/ 363 w 1476"/>
                <a:gd name="T9" fmla="*/ 1088 h 1199"/>
                <a:gd name="T10" fmla="*/ 585 w 1476"/>
                <a:gd name="T11" fmla="*/ 1059 h 1199"/>
                <a:gd name="T12" fmla="*/ 735 w 1476"/>
                <a:gd name="T13" fmla="*/ 963 h 1199"/>
                <a:gd name="T14" fmla="*/ 834 w 1476"/>
                <a:gd name="T15" fmla="*/ 826 h 1199"/>
                <a:gd name="T16" fmla="*/ 847 w 1476"/>
                <a:gd name="T17" fmla="*/ 639 h 1199"/>
                <a:gd name="T18" fmla="*/ 794 w 1476"/>
                <a:gd name="T19" fmla="*/ 364 h 1199"/>
                <a:gd name="T20" fmla="*/ 820 w 1476"/>
                <a:gd name="T21" fmla="*/ 154 h 1199"/>
                <a:gd name="T22" fmla="*/ 875 w 1476"/>
                <a:gd name="T23" fmla="*/ 86 h 1199"/>
                <a:gd name="T24" fmla="*/ 970 w 1476"/>
                <a:gd name="T25" fmla="*/ 35 h 1199"/>
                <a:gd name="T26" fmla="*/ 1158 w 1476"/>
                <a:gd name="T27" fmla="*/ 0 h 1199"/>
                <a:gd name="T28" fmla="*/ 1404 w 1476"/>
                <a:gd name="T29" fmla="*/ 41 h 1199"/>
                <a:gd name="T30" fmla="*/ 1476 w 1476"/>
                <a:gd name="T31" fmla="*/ 163 h 1199"/>
                <a:gd name="T32" fmla="*/ 1442 w 1476"/>
                <a:gd name="T33" fmla="*/ 203 h 1199"/>
                <a:gd name="T34" fmla="*/ 1404 w 1476"/>
                <a:gd name="T35" fmla="*/ 155 h 1199"/>
                <a:gd name="T36" fmla="*/ 1286 w 1476"/>
                <a:gd name="T37" fmla="*/ 93 h 1199"/>
                <a:gd name="T38" fmla="*/ 1070 w 1476"/>
                <a:gd name="T39" fmla="*/ 76 h 1199"/>
                <a:gd name="T40" fmla="*/ 895 w 1476"/>
                <a:gd name="T41" fmla="*/ 155 h 1199"/>
                <a:gd name="T42" fmla="*/ 841 w 1476"/>
                <a:gd name="T43" fmla="*/ 323 h 1199"/>
                <a:gd name="T44" fmla="*/ 892 w 1476"/>
                <a:gd name="T45" fmla="*/ 618 h 1199"/>
                <a:gd name="T46" fmla="*/ 895 w 1476"/>
                <a:gd name="T47" fmla="*/ 926 h 1199"/>
                <a:gd name="T48" fmla="*/ 842 w 1476"/>
                <a:gd name="T49" fmla="*/ 1029 h 1199"/>
                <a:gd name="T50" fmla="*/ 781 w 1476"/>
                <a:gd name="T51" fmla="*/ 1091 h 1199"/>
                <a:gd name="T52" fmla="*/ 697 w 1476"/>
                <a:gd name="T53" fmla="*/ 1146 h 1199"/>
                <a:gd name="T54" fmla="*/ 576 w 1476"/>
                <a:gd name="T55" fmla="*/ 1192 h 1199"/>
                <a:gd name="T56" fmla="*/ 356 w 1476"/>
                <a:gd name="T57" fmla="*/ 1176 h 1199"/>
                <a:gd name="T58" fmla="*/ 168 w 1476"/>
                <a:gd name="T59" fmla="*/ 1057 h 1199"/>
                <a:gd name="T60" fmla="*/ 94 w 1476"/>
                <a:gd name="T61" fmla="*/ 951 h 1199"/>
                <a:gd name="T62" fmla="*/ 18 w 1476"/>
                <a:gd name="T63" fmla="*/ 799 h 1199"/>
                <a:gd name="T64" fmla="*/ 8 w 1476"/>
                <a:gd name="T65" fmla="*/ 602 h 1199"/>
                <a:gd name="T66" fmla="*/ 45 w 1476"/>
                <a:gd name="T67" fmla="*/ 61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76" h="1199">
                  <a:moveTo>
                    <a:pt x="45" y="614"/>
                  </a:moveTo>
                  <a:lnTo>
                    <a:pt x="73" y="707"/>
                  </a:lnTo>
                  <a:lnTo>
                    <a:pt x="102" y="793"/>
                  </a:lnTo>
                  <a:lnTo>
                    <a:pt x="135" y="877"/>
                  </a:lnTo>
                  <a:lnTo>
                    <a:pt x="157" y="919"/>
                  </a:lnTo>
                  <a:lnTo>
                    <a:pt x="183" y="963"/>
                  </a:lnTo>
                  <a:lnTo>
                    <a:pt x="219" y="1012"/>
                  </a:lnTo>
                  <a:lnTo>
                    <a:pt x="262" y="1048"/>
                  </a:lnTo>
                  <a:lnTo>
                    <a:pt x="310" y="1073"/>
                  </a:lnTo>
                  <a:lnTo>
                    <a:pt x="363" y="1088"/>
                  </a:lnTo>
                  <a:lnTo>
                    <a:pt x="472" y="1090"/>
                  </a:lnTo>
                  <a:lnTo>
                    <a:pt x="585" y="1059"/>
                  </a:lnTo>
                  <a:lnTo>
                    <a:pt x="689" y="1000"/>
                  </a:lnTo>
                  <a:lnTo>
                    <a:pt x="735" y="963"/>
                  </a:lnTo>
                  <a:lnTo>
                    <a:pt x="775" y="922"/>
                  </a:lnTo>
                  <a:lnTo>
                    <a:pt x="834" y="826"/>
                  </a:lnTo>
                  <a:lnTo>
                    <a:pt x="855" y="722"/>
                  </a:lnTo>
                  <a:lnTo>
                    <a:pt x="847" y="639"/>
                  </a:lnTo>
                  <a:lnTo>
                    <a:pt x="830" y="550"/>
                  </a:lnTo>
                  <a:lnTo>
                    <a:pt x="794" y="364"/>
                  </a:lnTo>
                  <a:lnTo>
                    <a:pt x="803" y="191"/>
                  </a:lnTo>
                  <a:lnTo>
                    <a:pt x="820" y="154"/>
                  </a:lnTo>
                  <a:lnTo>
                    <a:pt x="843" y="119"/>
                  </a:lnTo>
                  <a:lnTo>
                    <a:pt x="875" y="86"/>
                  </a:lnTo>
                  <a:lnTo>
                    <a:pt x="917" y="59"/>
                  </a:lnTo>
                  <a:lnTo>
                    <a:pt x="970" y="35"/>
                  </a:lnTo>
                  <a:lnTo>
                    <a:pt x="1029" y="17"/>
                  </a:lnTo>
                  <a:lnTo>
                    <a:pt x="1158" y="0"/>
                  </a:lnTo>
                  <a:lnTo>
                    <a:pt x="1289" y="8"/>
                  </a:lnTo>
                  <a:lnTo>
                    <a:pt x="1404" y="41"/>
                  </a:lnTo>
                  <a:lnTo>
                    <a:pt x="1459" y="94"/>
                  </a:lnTo>
                  <a:lnTo>
                    <a:pt x="1476" y="163"/>
                  </a:lnTo>
                  <a:lnTo>
                    <a:pt x="1466" y="210"/>
                  </a:lnTo>
                  <a:lnTo>
                    <a:pt x="1442" y="203"/>
                  </a:lnTo>
                  <a:lnTo>
                    <a:pt x="1424" y="177"/>
                  </a:lnTo>
                  <a:lnTo>
                    <a:pt x="1404" y="155"/>
                  </a:lnTo>
                  <a:lnTo>
                    <a:pt x="1349" y="119"/>
                  </a:lnTo>
                  <a:lnTo>
                    <a:pt x="1286" y="93"/>
                  </a:lnTo>
                  <a:lnTo>
                    <a:pt x="1215" y="77"/>
                  </a:lnTo>
                  <a:lnTo>
                    <a:pt x="1070" y="76"/>
                  </a:lnTo>
                  <a:lnTo>
                    <a:pt x="948" y="114"/>
                  </a:lnTo>
                  <a:lnTo>
                    <a:pt x="895" y="155"/>
                  </a:lnTo>
                  <a:lnTo>
                    <a:pt x="862" y="203"/>
                  </a:lnTo>
                  <a:lnTo>
                    <a:pt x="841" y="323"/>
                  </a:lnTo>
                  <a:lnTo>
                    <a:pt x="860" y="465"/>
                  </a:lnTo>
                  <a:lnTo>
                    <a:pt x="892" y="618"/>
                  </a:lnTo>
                  <a:lnTo>
                    <a:pt x="912" y="775"/>
                  </a:lnTo>
                  <a:lnTo>
                    <a:pt x="895" y="926"/>
                  </a:lnTo>
                  <a:lnTo>
                    <a:pt x="864" y="995"/>
                  </a:lnTo>
                  <a:lnTo>
                    <a:pt x="842" y="1029"/>
                  </a:lnTo>
                  <a:lnTo>
                    <a:pt x="815" y="1060"/>
                  </a:lnTo>
                  <a:lnTo>
                    <a:pt x="781" y="1091"/>
                  </a:lnTo>
                  <a:lnTo>
                    <a:pt x="742" y="1119"/>
                  </a:lnTo>
                  <a:lnTo>
                    <a:pt x="697" y="1146"/>
                  </a:lnTo>
                  <a:lnTo>
                    <a:pt x="646" y="1171"/>
                  </a:lnTo>
                  <a:lnTo>
                    <a:pt x="576" y="1192"/>
                  </a:lnTo>
                  <a:lnTo>
                    <a:pt x="503" y="1199"/>
                  </a:lnTo>
                  <a:lnTo>
                    <a:pt x="356" y="1176"/>
                  </a:lnTo>
                  <a:lnTo>
                    <a:pt x="223" y="1108"/>
                  </a:lnTo>
                  <a:lnTo>
                    <a:pt x="168" y="1057"/>
                  </a:lnTo>
                  <a:lnTo>
                    <a:pt x="124" y="999"/>
                  </a:lnTo>
                  <a:lnTo>
                    <a:pt x="94" y="951"/>
                  </a:lnTo>
                  <a:lnTo>
                    <a:pt x="66" y="901"/>
                  </a:lnTo>
                  <a:lnTo>
                    <a:pt x="18" y="799"/>
                  </a:lnTo>
                  <a:lnTo>
                    <a:pt x="0" y="620"/>
                  </a:lnTo>
                  <a:lnTo>
                    <a:pt x="8" y="602"/>
                  </a:lnTo>
                  <a:lnTo>
                    <a:pt x="20" y="594"/>
                  </a:lnTo>
                  <a:lnTo>
                    <a:pt x="45" y="614"/>
                  </a:lnTo>
                  <a:lnTo>
                    <a:pt x="45" y="614"/>
                  </a:lnTo>
                  <a:close/>
                </a:path>
              </a:pathLst>
            </a:custGeom>
            <a:solidFill>
              <a:srgbClr val="000000"/>
            </a:solidFill>
            <a:ln w="9525">
              <a:solidFill>
                <a:srgbClr val="000000"/>
              </a:solidFill>
              <a:round/>
              <a:headEnd/>
              <a:tailEnd/>
            </a:ln>
            <a:extLst/>
          </p:spPr>
          <p:txBody>
            <a:bodyPr/>
            <a:lstStyle/>
            <a:p>
              <a:endParaRPr lang="en-US"/>
            </a:p>
          </p:txBody>
        </p:sp>
        <p:sp>
          <p:nvSpPr>
            <p:cNvPr id="5179" name="Freeform 59"/>
            <p:cNvSpPr>
              <a:spLocks/>
            </p:cNvSpPr>
            <p:nvPr/>
          </p:nvSpPr>
          <p:spPr bwMode="auto">
            <a:xfrm>
              <a:off x="5343" y="719"/>
              <a:ext cx="61" cy="135"/>
            </a:xfrm>
            <a:custGeom>
              <a:avLst/>
              <a:gdLst>
                <a:gd name="T0" fmla="*/ 0 w 247"/>
                <a:gd name="T1" fmla="*/ 0 h 538"/>
                <a:gd name="T2" fmla="*/ 75 w 247"/>
                <a:gd name="T3" fmla="*/ 178 h 538"/>
                <a:gd name="T4" fmla="*/ 158 w 247"/>
                <a:gd name="T5" fmla="*/ 290 h 538"/>
                <a:gd name="T6" fmla="*/ 242 w 247"/>
                <a:gd name="T7" fmla="*/ 538 h 538"/>
                <a:gd name="T8" fmla="*/ 247 w 247"/>
                <a:gd name="T9" fmla="*/ 457 h 538"/>
                <a:gd name="T10" fmla="*/ 207 w 247"/>
                <a:gd name="T11" fmla="*/ 263 h 538"/>
                <a:gd name="T12" fmla="*/ 119 w 247"/>
                <a:gd name="T13" fmla="*/ 135 h 538"/>
                <a:gd name="T14" fmla="*/ 0 w 247"/>
                <a:gd name="T15" fmla="*/ 0 h 538"/>
                <a:gd name="T16" fmla="*/ 0 w 247"/>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538">
                  <a:moveTo>
                    <a:pt x="0" y="0"/>
                  </a:moveTo>
                  <a:lnTo>
                    <a:pt x="75" y="178"/>
                  </a:lnTo>
                  <a:lnTo>
                    <a:pt x="158" y="290"/>
                  </a:lnTo>
                  <a:lnTo>
                    <a:pt x="242" y="538"/>
                  </a:lnTo>
                  <a:lnTo>
                    <a:pt x="247" y="457"/>
                  </a:lnTo>
                  <a:lnTo>
                    <a:pt x="207" y="263"/>
                  </a:lnTo>
                  <a:lnTo>
                    <a:pt x="119" y="135"/>
                  </a:lnTo>
                  <a:lnTo>
                    <a:pt x="0" y="0"/>
                  </a:lnTo>
                  <a:lnTo>
                    <a:pt x="0" y="0"/>
                  </a:lnTo>
                  <a:close/>
                </a:path>
              </a:pathLst>
            </a:custGeom>
            <a:solidFill>
              <a:srgbClr val="FFF280"/>
            </a:solidFill>
            <a:ln w="9525">
              <a:solidFill>
                <a:srgbClr val="000000"/>
              </a:solidFill>
              <a:round/>
              <a:headEnd/>
              <a:tailEnd/>
            </a:ln>
            <a:extLst/>
          </p:spPr>
          <p:txBody>
            <a:bodyPr/>
            <a:lstStyle/>
            <a:p>
              <a:endParaRPr lang="en-US"/>
            </a:p>
          </p:txBody>
        </p:sp>
        <p:sp>
          <p:nvSpPr>
            <p:cNvPr id="5180" name="Freeform 60"/>
            <p:cNvSpPr>
              <a:spLocks/>
            </p:cNvSpPr>
            <p:nvPr/>
          </p:nvSpPr>
          <p:spPr bwMode="auto">
            <a:xfrm>
              <a:off x="4992" y="697"/>
              <a:ext cx="410" cy="279"/>
            </a:xfrm>
            <a:custGeom>
              <a:avLst/>
              <a:gdLst>
                <a:gd name="T0" fmla="*/ 23 w 1641"/>
                <a:gd name="T1" fmla="*/ 570 h 1118"/>
                <a:gd name="T2" fmla="*/ 65 w 1641"/>
                <a:gd name="T3" fmla="*/ 722 h 1118"/>
                <a:gd name="T4" fmla="*/ 111 w 1641"/>
                <a:gd name="T5" fmla="*/ 813 h 1118"/>
                <a:gd name="T6" fmla="*/ 172 w 1641"/>
                <a:gd name="T7" fmla="*/ 896 h 1118"/>
                <a:gd name="T8" fmla="*/ 245 w 1641"/>
                <a:gd name="T9" fmla="*/ 963 h 1118"/>
                <a:gd name="T10" fmla="*/ 333 w 1641"/>
                <a:gd name="T11" fmla="*/ 1012 h 1118"/>
                <a:gd name="T12" fmla="*/ 488 w 1641"/>
                <a:gd name="T13" fmla="*/ 1042 h 1118"/>
                <a:gd name="T14" fmla="*/ 718 w 1641"/>
                <a:gd name="T15" fmla="*/ 945 h 1118"/>
                <a:gd name="T16" fmla="*/ 788 w 1641"/>
                <a:gd name="T17" fmla="*/ 736 h 1118"/>
                <a:gd name="T18" fmla="*/ 728 w 1641"/>
                <a:gd name="T19" fmla="*/ 361 h 1118"/>
                <a:gd name="T20" fmla="*/ 766 w 1641"/>
                <a:gd name="T21" fmla="*/ 186 h 1118"/>
                <a:gd name="T22" fmla="*/ 860 w 1641"/>
                <a:gd name="T23" fmla="*/ 81 h 1118"/>
                <a:gd name="T24" fmla="*/ 983 w 1641"/>
                <a:gd name="T25" fmla="*/ 17 h 1118"/>
                <a:gd name="T26" fmla="*/ 1184 w 1641"/>
                <a:gd name="T27" fmla="*/ 0 h 1118"/>
                <a:gd name="T28" fmla="*/ 1437 w 1641"/>
                <a:gd name="T29" fmla="*/ 104 h 1118"/>
                <a:gd name="T30" fmla="*/ 1537 w 1641"/>
                <a:gd name="T31" fmla="*/ 201 h 1118"/>
                <a:gd name="T32" fmla="*/ 1641 w 1641"/>
                <a:gd name="T33" fmla="*/ 462 h 1118"/>
                <a:gd name="T34" fmla="*/ 1616 w 1641"/>
                <a:gd name="T35" fmla="*/ 404 h 1118"/>
                <a:gd name="T36" fmla="*/ 1567 w 1641"/>
                <a:gd name="T37" fmla="*/ 295 h 1118"/>
                <a:gd name="T38" fmla="*/ 1485 w 1641"/>
                <a:gd name="T39" fmla="*/ 204 h 1118"/>
                <a:gd name="T40" fmla="*/ 1382 w 1641"/>
                <a:gd name="T41" fmla="*/ 132 h 1118"/>
                <a:gd name="T42" fmla="*/ 1264 w 1641"/>
                <a:gd name="T43" fmla="*/ 85 h 1118"/>
                <a:gd name="T44" fmla="*/ 1082 w 1641"/>
                <a:gd name="T45" fmla="*/ 68 h 1118"/>
                <a:gd name="T46" fmla="*/ 877 w 1641"/>
                <a:gd name="T47" fmla="*/ 166 h 1118"/>
                <a:gd name="T48" fmla="*/ 790 w 1641"/>
                <a:gd name="T49" fmla="*/ 328 h 1118"/>
                <a:gd name="T50" fmla="*/ 801 w 1641"/>
                <a:gd name="T51" fmla="*/ 481 h 1118"/>
                <a:gd name="T52" fmla="*/ 828 w 1641"/>
                <a:gd name="T53" fmla="*/ 888 h 1118"/>
                <a:gd name="T54" fmla="*/ 790 w 1641"/>
                <a:gd name="T55" fmla="*/ 962 h 1118"/>
                <a:gd name="T56" fmla="*/ 741 w 1641"/>
                <a:gd name="T57" fmla="*/ 1022 h 1118"/>
                <a:gd name="T58" fmla="*/ 650 w 1641"/>
                <a:gd name="T59" fmla="*/ 1086 h 1118"/>
                <a:gd name="T60" fmla="*/ 545 w 1641"/>
                <a:gd name="T61" fmla="*/ 1118 h 1118"/>
                <a:gd name="T62" fmla="*/ 319 w 1641"/>
                <a:gd name="T63" fmla="*/ 1082 h 1118"/>
                <a:gd name="T64" fmla="*/ 181 w 1641"/>
                <a:gd name="T65" fmla="*/ 982 h 1118"/>
                <a:gd name="T66" fmla="*/ 71 w 1641"/>
                <a:gd name="T67" fmla="*/ 824 h 1118"/>
                <a:gd name="T68" fmla="*/ 0 w 1641"/>
                <a:gd name="T69" fmla="*/ 468 h 1118"/>
                <a:gd name="T70" fmla="*/ 16 w 1641"/>
                <a:gd name="T71" fmla="*/ 468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1" h="1118">
                  <a:moveTo>
                    <a:pt x="16" y="468"/>
                  </a:moveTo>
                  <a:lnTo>
                    <a:pt x="23" y="570"/>
                  </a:lnTo>
                  <a:lnTo>
                    <a:pt x="48" y="671"/>
                  </a:lnTo>
                  <a:lnTo>
                    <a:pt x="65" y="722"/>
                  </a:lnTo>
                  <a:lnTo>
                    <a:pt x="87" y="768"/>
                  </a:lnTo>
                  <a:lnTo>
                    <a:pt x="111" y="813"/>
                  </a:lnTo>
                  <a:lnTo>
                    <a:pt x="140" y="856"/>
                  </a:lnTo>
                  <a:lnTo>
                    <a:pt x="172" y="896"/>
                  </a:lnTo>
                  <a:lnTo>
                    <a:pt x="207" y="931"/>
                  </a:lnTo>
                  <a:lnTo>
                    <a:pt x="245" y="963"/>
                  </a:lnTo>
                  <a:lnTo>
                    <a:pt x="288" y="990"/>
                  </a:lnTo>
                  <a:lnTo>
                    <a:pt x="333" y="1012"/>
                  </a:lnTo>
                  <a:lnTo>
                    <a:pt x="382" y="1027"/>
                  </a:lnTo>
                  <a:lnTo>
                    <a:pt x="488" y="1042"/>
                  </a:lnTo>
                  <a:lnTo>
                    <a:pt x="590" y="1022"/>
                  </a:lnTo>
                  <a:lnTo>
                    <a:pt x="718" y="945"/>
                  </a:lnTo>
                  <a:lnTo>
                    <a:pt x="776" y="848"/>
                  </a:lnTo>
                  <a:lnTo>
                    <a:pt x="788" y="736"/>
                  </a:lnTo>
                  <a:lnTo>
                    <a:pt x="771" y="613"/>
                  </a:lnTo>
                  <a:lnTo>
                    <a:pt x="728" y="361"/>
                  </a:lnTo>
                  <a:lnTo>
                    <a:pt x="743" y="241"/>
                  </a:lnTo>
                  <a:lnTo>
                    <a:pt x="766" y="186"/>
                  </a:lnTo>
                  <a:lnTo>
                    <a:pt x="805" y="133"/>
                  </a:lnTo>
                  <a:lnTo>
                    <a:pt x="860" y="81"/>
                  </a:lnTo>
                  <a:lnTo>
                    <a:pt x="920" y="44"/>
                  </a:lnTo>
                  <a:lnTo>
                    <a:pt x="983" y="17"/>
                  </a:lnTo>
                  <a:lnTo>
                    <a:pt x="1049" y="1"/>
                  </a:lnTo>
                  <a:lnTo>
                    <a:pt x="1184" y="0"/>
                  </a:lnTo>
                  <a:lnTo>
                    <a:pt x="1316" y="36"/>
                  </a:lnTo>
                  <a:lnTo>
                    <a:pt x="1437" y="104"/>
                  </a:lnTo>
                  <a:lnTo>
                    <a:pt x="1490" y="151"/>
                  </a:lnTo>
                  <a:lnTo>
                    <a:pt x="1537" y="201"/>
                  </a:lnTo>
                  <a:lnTo>
                    <a:pt x="1608" y="323"/>
                  </a:lnTo>
                  <a:lnTo>
                    <a:pt x="1641" y="462"/>
                  </a:lnTo>
                  <a:lnTo>
                    <a:pt x="1626" y="462"/>
                  </a:lnTo>
                  <a:lnTo>
                    <a:pt x="1616" y="404"/>
                  </a:lnTo>
                  <a:lnTo>
                    <a:pt x="1595" y="347"/>
                  </a:lnTo>
                  <a:lnTo>
                    <a:pt x="1567" y="295"/>
                  </a:lnTo>
                  <a:lnTo>
                    <a:pt x="1529" y="246"/>
                  </a:lnTo>
                  <a:lnTo>
                    <a:pt x="1485" y="204"/>
                  </a:lnTo>
                  <a:lnTo>
                    <a:pt x="1436" y="165"/>
                  </a:lnTo>
                  <a:lnTo>
                    <a:pt x="1382" y="132"/>
                  </a:lnTo>
                  <a:lnTo>
                    <a:pt x="1324" y="106"/>
                  </a:lnTo>
                  <a:lnTo>
                    <a:pt x="1264" y="85"/>
                  </a:lnTo>
                  <a:lnTo>
                    <a:pt x="1204" y="72"/>
                  </a:lnTo>
                  <a:lnTo>
                    <a:pt x="1082" y="68"/>
                  </a:lnTo>
                  <a:lnTo>
                    <a:pt x="971" y="98"/>
                  </a:lnTo>
                  <a:lnTo>
                    <a:pt x="877" y="166"/>
                  </a:lnTo>
                  <a:lnTo>
                    <a:pt x="818" y="249"/>
                  </a:lnTo>
                  <a:lnTo>
                    <a:pt x="790" y="328"/>
                  </a:lnTo>
                  <a:lnTo>
                    <a:pt x="788" y="405"/>
                  </a:lnTo>
                  <a:lnTo>
                    <a:pt x="801" y="481"/>
                  </a:lnTo>
                  <a:lnTo>
                    <a:pt x="852" y="800"/>
                  </a:lnTo>
                  <a:lnTo>
                    <a:pt x="828" y="888"/>
                  </a:lnTo>
                  <a:lnTo>
                    <a:pt x="811" y="927"/>
                  </a:lnTo>
                  <a:lnTo>
                    <a:pt x="790" y="962"/>
                  </a:lnTo>
                  <a:lnTo>
                    <a:pt x="767" y="994"/>
                  </a:lnTo>
                  <a:lnTo>
                    <a:pt x="741" y="1022"/>
                  </a:lnTo>
                  <a:lnTo>
                    <a:pt x="682" y="1069"/>
                  </a:lnTo>
                  <a:lnTo>
                    <a:pt x="650" y="1086"/>
                  </a:lnTo>
                  <a:lnTo>
                    <a:pt x="616" y="1100"/>
                  </a:lnTo>
                  <a:lnTo>
                    <a:pt x="545" y="1118"/>
                  </a:lnTo>
                  <a:lnTo>
                    <a:pt x="394" y="1108"/>
                  </a:lnTo>
                  <a:lnTo>
                    <a:pt x="319" y="1082"/>
                  </a:lnTo>
                  <a:lnTo>
                    <a:pt x="247" y="1039"/>
                  </a:lnTo>
                  <a:lnTo>
                    <a:pt x="181" y="982"/>
                  </a:lnTo>
                  <a:lnTo>
                    <a:pt x="121" y="911"/>
                  </a:lnTo>
                  <a:lnTo>
                    <a:pt x="71" y="824"/>
                  </a:lnTo>
                  <a:lnTo>
                    <a:pt x="32" y="720"/>
                  </a:lnTo>
                  <a:lnTo>
                    <a:pt x="0" y="468"/>
                  </a:lnTo>
                  <a:lnTo>
                    <a:pt x="16" y="468"/>
                  </a:lnTo>
                  <a:lnTo>
                    <a:pt x="16" y="468"/>
                  </a:lnTo>
                  <a:close/>
                </a:path>
              </a:pathLst>
            </a:custGeom>
            <a:solidFill>
              <a:srgbClr val="000000"/>
            </a:solidFill>
            <a:ln w="9525">
              <a:solidFill>
                <a:srgbClr val="000000"/>
              </a:solidFill>
              <a:round/>
              <a:headEnd/>
              <a:tailEnd/>
            </a:ln>
            <a:extLst/>
          </p:spPr>
          <p:txBody>
            <a:bodyPr/>
            <a:lstStyle/>
            <a:p>
              <a:endParaRPr lang="en-US"/>
            </a:p>
          </p:txBody>
        </p:sp>
        <p:sp>
          <p:nvSpPr>
            <p:cNvPr id="5181" name="Freeform 61"/>
            <p:cNvSpPr>
              <a:spLocks/>
            </p:cNvSpPr>
            <p:nvPr/>
          </p:nvSpPr>
          <p:spPr bwMode="auto">
            <a:xfrm>
              <a:off x="5186" y="734"/>
              <a:ext cx="197" cy="123"/>
            </a:xfrm>
            <a:custGeom>
              <a:avLst/>
              <a:gdLst>
                <a:gd name="T0" fmla="*/ 36 w 789"/>
                <a:gd name="T1" fmla="*/ 493 h 493"/>
                <a:gd name="T2" fmla="*/ 0 w 789"/>
                <a:gd name="T3" fmla="*/ 342 h 493"/>
                <a:gd name="T4" fmla="*/ 5 w 789"/>
                <a:gd name="T5" fmla="*/ 275 h 493"/>
                <a:gd name="T6" fmla="*/ 24 w 789"/>
                <a:gd name="T7" fmla="*/ 213 h 493"/>
                <a:gd name="T8" fmla="*/ 55 w 789"/>
                <a:gd name="T9" fmla="*/ 157 h 493"/>
                <a:gd name="T10" fmla="*/ 97 w 789"/>
                <a:gd name="T11" fmla="*/ 109 h 493"/>
                <a:gd name="T12" fmla="*/ 148 w 789"/>
                <a:gd name="T13" fmla="*/ 68 h 493"/>
                <a:gd name="T14" fmla="*/ 206 w 789"/>
                <a:gd name="T15" fmla="*/ 36 h 493"/>
                <a:gd name="T16" fmla="*/ 270 w 789"/>
                <a:gd name="T17" fmla="*/ 13 h 493"/>
                <a:gd name="T18" fmla="*/ 338 w 789"/>
                <a:gd name="T19" fmla="*/ 0 h 493"/>
                <a:gd name="T20" fmla="*/ 480 w 789"/>
                <a:gd name="T21" fmla="*/ 3 h 493"/>
                <a:gd name="T22" fmla="*/ 622 w 789"/>
                <a:gd name="T23" fmla="*/ 53 h 493"/>
                <a:gd name="T24" fmla="*/ 689 w 789"/>
                <a:gd name="T25" fmla="*/ 96 h 493"/>
                <a:gd name="T26" fmla="*/ 750 w 789"/>
                <a:gd name="T27" fmla="*/ 153 h 493"/>
                <a:gd name="T28" fmla="*/ 767 w 789"/>
                <a:gd name="T29" fmla="*/ 180 h 493"/>
                <a:gd name="T30" fmla="*/ 786 w 789"/>
                <a:gd name="T31" fmla="*/ 222 h 493"/>
                <a:gd name="T32" fmla="*/ 789 w 789"/>
                <a:gd name="T33" fmla="*/ 253 h 493"/>
                <a:gd name="T34" fmla="*/ 784 w 789"/>
                <a:gd name="T35" fmla="*/ 259 h 493"/>
                <a:gd name="T36" fmla="*/ 771 w 789"/>
                <a:gd name="T37" fmla="*/ 227 h 493"/>
                <a:gd name="T38" fmla="*/ 742 w 789"/>
                <a:gd name="T39" fmla="*/ 189 h 493"/>
                <a:gd name="T40" fmla="*/ 709 w 789"/>
                <a:gd name="T41" fmla="*/ 160 h 493"/>
                <a:gd name="T42" fmla="*/ 633 w 789"/>
                <a:gd name="T43" fmla="*/ 117 h 493"/>
                <a:gd name="T44" fmla="*/ 545 w 789"/>
                <a:gd name="T45" fmla="*/ 91 h 493"/>
                <a:gd name="T46" fmla="*/ 454 w 789"/>
                <a:gd name="T47" fmla="*/ 74 h 493"/>
                <a:gd name="T48" fmla="*/ 374 w 789"/>
                <a:gd name="T49" fmla="*/ 73 h 493"/>
                <a:gd name="T50" fmla="*/ 299 w 789"/>
                <a:gd name="T51" fmla="*/ 94 h 493"/>
                <a:gd name="T52" fmla="*/ 162 w 789"/>
                <a:gd name="T53" fmla="*/ 174 h 493"/>
                <a:gd name="T54" fmla="*/ 104 w 789"/>
                <a:gd name="T55" fmla="*/ 237 h 493"/>
                <a:gd name="T56" fmla="*/ 66 w 789"/>
                <a:gd name="T57" fmla="*/ 320 h 493"/>
                <a:gd name="T58" fmla="*/ 36 w 789"/>
                <a:gd name="T59" fmla="*/ 493 h 493"/>
                <a:gd name="T60" fmla="*/ 36 w 789"/>
                <a:gd name="T6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9" h="493">
                  <a:moveTo>
                    <a:pt x="36" y="493"/>
                  </a:moveTo>
                  <a:lnTo>
                    <a:pt x="0" y="342"/>
                  </a:lnTo>
                  <a:lnTo>
                    <a:pt x="5" y="275"/>
                  </a:lnTo>
                  <a:lnTo>
                    <a:pt x="24" y="213"/>
                  </a:lnTo>
                  <a:lnTo>
                    <a:pt x="55" y="157"/>
                  </a:lnTo>
                  <a:lnTo>
                    <a:pt x="97" y="109"/>
                  </a:lnTo>
                  <a:lnTo>
                    <a:pt x="148" y="68"/>
                  </a:lnTo>
                  <a:lnTo>
                    <a:pt x="206" y="36"/>
                  </a:lnTo>
                  <a:lnTo>
                    <a:pt x="270" y="13"/>
                  </a:lnTo>
                  <a:lnTo>
                    <a:pt x="338" y="0"/>
                  </a:lnTo>
                  <a:lnTo>
                    <a:pt x="480" y="3"/>
                  </a:lnTo>
                  <a:lnTo>
                    <a:pt x="622" y="53"/>
                  </a:lnTo>
                  <a:lnTo>
                    <a:pt x="689" y="96"/>
                  </a:lnTo>
                  <a:lnTo>
                    <a:pt x="750" y="153"/>
                  </a:lnTo>
                  <a:lnTo>
                    <a:pt x="767" y="180"/>
                  </a:lnTo>
                  <a:lnTo>
                    <a:pt x="786" y="222"/>
                  </a:lnTo>
                  <a:lnTo>
                    <a:pt x="789" y="253"/>
                  </a:lnTo>
                  <a:lnTo>
                    <a:pt x="784" y="259"/>
                  </a:lnTo>
                  <a:lnTo>
                    <a:pt x="771" y="227"/>
                  </a:lnTo>
                  <a:lnTo>
                    <a:pt x="742" y="189"/>
                  </a:lnTo>
                  <a:lnTo>
                    <a:pt x="709" y="160"/>
                  </a:lnTo>
                  <a:lnTo>
                    <a:pt x="633" y="117"/>
                  </a:lnTo>
                  <a:lnTo>
                    <a:pt x="545" y="91"/>
                  </a:lnTo>
                  <a:lnTo>
                    <a:pt x="454" y="74"/>
                  </a:lnTo>
                  <a:lnTo>
                    <a:pt x="374" y="73"/>
                  </a:lnTo>
                  <a:lnTo>
                    <a:pt x="299" y="94"/>
                  </a:lnTo>
                  <a:lnTo>
                    <a:pt x="162" y="174"/>
                  </a:lnTo>
                  <a:lnTo>
                    <a:pt x="104" y="237"/>
                  </a:lnTo>
                  <a:lnTo>
                    <a:pt x="66" y="320"/>
                  </a:lnTo>
                  <a:lnTo>
                    <a:pt x="36" y="493"/>
                  </a:lnTo>
                  <a:lnTo>
                    <a:pt x="36" y="493"/>
                  </a:lnTo>
                  <a:close/>
                </a:path>
              </a:pathLst>
            </a:custGeom>
            <a:solidFill>
              <a:srgbClr val="000000"/>
            </a:solidFill>
            <a:ln w="9525">
              <a:solidFill>
                <a:srgbClr val="000000"/>
              </a:solidFill>
              <a:round/>
              <a:headEnd/>
              <a:tailEnd/>
            </a:ln>
            <a:extLst/>
          </p:spPr>
          <p:txBody>
            <a:bodyPr/>
            <a:lstStyle/>
            <a:p>
              <a:endParaRPr lang="en-US"/>
            </a:p>
          </p:txBody>
        </p:sp>
        <p:sp>
          <p:nvSpPr>
            <p:cNvPr id="5182" name="Freeform 62"/>
            <p:cNvSpPr>
              <a:spLocks/>
            </p:cNvSpPr>
            <p:nvPr/>
          </p:nvSpPr>
          <p:spPr bwMode="auto">
            <a:xfrm>
              <a:off x="5302" y="842"/>
              <a:ext cx="102" cy="179"/>
            </a:xfrm>
            <a:custGeom>
              <a:avLst/>
              <a:gdLst>
                <a:gd name="T0" fmla="*/ 411 w 411"/>
                <a:gd name="T1" fmla="*/ 0 h 716"/>
                <a:gd name="T2" fmla="*/ 402 w 411"/>
                <a:gd name="T3" fmla="*/ 237 h 716"/>
                <a:gd name="T4" fmla="*/ 360 w 411"/>
                <a:gd name="T5" fmla="*/ 280 h 716"/>
                <a:gd name="T6" fmla="*/ 310 w 411"/>
                <a:gd name="T7" fmla="*/ 312 h 716"/>
                <a:gd name="T8" fmla="*/ 256 w 411"/>
                <a:gd name="T9" fmla="*/ 339 h 716"/>
                <a:gd name="T10" fmla="*/ 202 w 411"/>
                <a:gd name="T11" fmla="*/ 364 h 716"/>
                <a:gd name="T12" fmla="*/ 107 w 411"/>
                <a:gd name="T13" fmla="*/ 423 h 716"/>
                <a:gd name="T14" fmla="*/ 58 w 411"/>
                <a:gd name="T15" fmla="*/ 521 h 716"/>
                <a:gd name="T16" fmla="*/ 61 w 411"/>
                <a:gd name="T17" fmla="*/ 706 h 716"/>
                <a:gd name="T18" fmla="*/ 54 w 411"/>
                <a:gd name="T19" fmla="*/ 716 h 716"/>
                <a:gd name="T20" fmla="*/ 45 w 411"/>
                <a:gd name="T21" fmla="*/ 710 h 716"/>
                <a:gd name="T22" fmla="*/ 18 w 411"/>
                <a:gd name="T23" fmla="*/ 661 h 716"/>
                <a:gd name="T24" fmla="*/ 0 w 411"/>
                <a:gd name="T25" fmla="*/ 610 h 716"/>
                <a:gd name="T26" fmla="*/ 4 w 411"/>
                <a:gd name="T27" fmla="*/ 497 h 716"/>
                <a:gd name="T28" fmla="*/ 21 w 411"/>
                <a:gd name="T29" fmla="*/ 453 h 716"/>
                <a:gd name="T30" fmla="*/ 44 w 411"/>
                <a:gd name="T31" fmla="*/ 417 h 716"/>
                <a:gd name="T32" fmla="*/ 72 w 411"/>
                <a:gd name="T33" fmla="*/ 385 h 716"/>
                <a:gd name="T34" fmla="*/ 106 w 411"/>
                <a:gd name="T35" fmla="*/ 357 h 716"/>
                <a:gd name="T36" fmla="*/ 182 w 411"/>
                <a:gd name="T37" fmla="*/ 310 h 716"/>
                <a:gd name="T38" fmla="*/ 260 w 411"/>
                <a:gd name="T39" fmla="*/ 261 h 716"/>
                <a:gd name="T40" fmla="*/ 328 w 411"/>
                <a:gd name="T41" fmla="*/ 199 h 716"/>
                <a:gd name="T42" fmla="*/ 376 w 411"/>
                <a:gd name="T43" fmla="*/ 116 h 716"/>
                <a:gd name="T44" fmla="*/ 395 w 411"/>
                <a:gd name="T45" fmla="*/ 0 h 716"/>
                <a:gd name="T46" fmla="*/ 411 w 411"/>
                <a:gd name="T47" fmla="*/ 0 h 716"/>
                <a:gd name="T48" fmla="*/ 411 w 411"/>
                <a:gd name="T49"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1" h="716">
                  <a:moveTo>
                    <a:pt x="411" y="0"/>
                  </a:moveTo>
                  <a:lnTo>
                    <a:pt x="402" y="237"/>
                  </a:lnTo>
                  <a:lnTo>
                    <a:pt x="360" y="280"/>
                  </a:lnTo>
                  <a:lnTo>
                    <a:pt x="310" y="312"/>
                  </a:lnTo>
                  <a:lnTo>
                    <a:pt x="256" y="339"/>
                  </a:lnTo>
                  <a:lnTo>
                    <a:pt x="202" y="364"/>
                  </a:lnTo>
                  <a:lnTo>
                    <a:pt x="107" y="423"/>
                  </a:lnTo>
                  <a:lnTo>
                    <a:pt x="58" y="521"/>
                  </a:lnTo>
                  <a:lnTo>
                    <a:pt x="61" y="706"/>
                  </a:lnTo>
                  <a:lnTo>
                    <a:pt x="54" y="716"/>
                  </a:lnTo>
                  <a:lnTo>
                    <a:pt x="45" y="710"/>
                  </a:lnTo>
                  <a:lnTo>
                    <a:pt x="18" y="661"/>
                  </a:lnTo>
                  <a:lnTo>
                    <a:pt x="0" y="610"/>
                  </a:lnTo>
                  <a:lnTo>
                    <a:pt x="4" y="497"/>
                  </a:lnTo>
                  <a:lnTo>
                    <a:pt x="21" y="453"/>
                  </a:lnTo>
                  <a:lnTo>
                    <a:pt x="44" y="417"/>
                  </a:lnTo>
                  <a:lnTo>
                    <a:pt x="72" y="385"/>
                  </a:lnTo>
                  <a:lnTo>
                    <a:pt x="106" y="357"/>
                  </a:lnTo>
                  <a:lnTo>
                    <a:pt x="182" y="310"/>
                  </a:lnTo>
                  <a:lnTo>
                    <a:pt x="260" y="261"/>
                  </a:lnTo>
                  <a:lnTo>
                    <a:pt x="328" y="199"/>
                  </a:lnTo>
                  <a:lnTo>
                    <a:pt x="376" y="116"/>
                  </a:lnTo>
                  <a:lnTo>
                    <a:pt x="395" y="0"/>
                  </a:lnTo>
                  <a:lnTo>
                    <a:pt x="411" y="0"/>
                  </a:lnTo>
                  <a:lnTo>
                    <a:pt x="411" y="0"/>
                  </a:lnTo>
                  <a:close/>
                </a:path>
              </a:pathLst>
            </a:custGeom>
            <a:solidFill>
              <a:srgbClr val="000000"/>
            </a:solidFill>
            <a:ln w="9525">
              <a:solidFill>
                <a:srgbClr val="000000"/>
              </a:solidFill>
              <a:round/>
              <a:headEnd/>
              <a:tailEnd/>
            </a:ln>
            <a:extLst/>
          </p:spPr>
          <p:txBody>
            <a:bodyPr/>
            <a:lstStyle/>
            <a:p>
              <a:endParaRPr lang="en-US"/>
            </a:p>
          </p:txBody>
        </p:sp>
        <p:sp>
          <p:nvSpPr>
            <p:cNvPr id="5184" name="Rectangle 64"/>
            <p:cNvSpPr>
              <a:spLocks noChangeArrowheads="1"/>
            </p:cNvSpPr>
            <p:nvPr/>
          </p:nvSpPr>
          <p:spPr bwMode="auto">
            <a:xfrm>
              <a:off x="4940" y="643"/>
              <a:ext cx="725" cy="692"/>
            </a:xfrm>
            <a:prstGeom prst="rect">
              <a:avLst/>
            </a:prstGeom>
            <a:noFill/>
            <a:ln w="762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87" name="Text Box 67"/>
          <p:cNvSpPr txBox="1">
            <a:spLocks noChangeArrowheads="1"/>
          </p:cNvSpPr>
          <p:nvPr/>
        </p:nvSpPr>
        <p:spPr bwMode="auto">
          <a:xfrm>
            <a:off x="1722437" y="2660375"/>
            <a:ext cx="6097588" cy="3213187"/>
          </a:xfrm>
          <a:prstGeom prst="rect">
            <a:avLst/>
          </a:prstGeom>
          <a:solidFill>
            <a:schemeClr val="accent6">
              <a:lumMod val="60000"/>
              <a:lumOff val="40000"/>
            </a:schemeClr>
          </a:solidFill>
          <a:ln>
            <a:noFill/>
          </a:ln>
          <a:effectLst/>
          <a:extLst/>
        </p:spPr>
        <p:txBody>
          <a:bodyPr wrap="square">
            <a:spAutoFit/>
          </a:bodyPr>
          <a:lstStyle/>
          <a:p>
            <a:pPr lvl="0" fontAlgn="auto">
              <a:lnSpc>
                <a:spcPct val="115000"/>
              </a:lnSpc>
              <a:spcBef>
                <a:spcPts val="0"/>
              </a:spcBef>
              <a:spcAft>
                <a:spcPts val="1000"/>
              </a:spcAft>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Andrea Tamburro</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EdD</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MSW, BSW Program </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 	Director</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Indiana University Northwest </a:t>
            </a:r>
            <a:endPar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600"/>
              </a:spcAft>
            </a:pPr>
            <a:r>
              <a:rPr lang="en-US" sz="2400" b="1" dirty="0">
                <a:latin typeface="Arial" panose="020B0604020202020204" pitchFamily="34" charset="0"/>
                <a:ea typeface="Calibri" panose="020F0502020204030204" pitchFamily="34" charset="0"/>
                <a:cs typeface="Arial" panose="020B0604020202020204" pitchFamily="34" charset="0"/>
              </a:rPr>
              <a:t>Marshelia Harris</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MSW </a:t>
            </a:r>
          </a:p>
          <a:p>
            <a:pPr>
              <a:spcBef>
                <a:spcPts val="0"/>
              </a:spcBef>
              <a:spcAft>
                <a:spcPts val="1000"/>
              </a:spcAft>
            </a:pP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Lecturer, Indiana </a:t>
            </a:r>
            <a:r>
              <a:rPr lang="en-US" sz="2000" dirty="0">
                <a:latin typeface="Arial" panose="020B0604020202020204" pitchFamily="34" charset="0"/>
                <a:ea typeface="Calibri" panose="020F0502020204030204" pitchFamily="34" charset="0"/>
                <a:cs typeface="Arial" panose="020B0604020202020204" pitchFamily="34" charset="0"/>
              </a:rPr>
              <a:t>University </a:t>
            </a:r>
            <a:r>
              <a:rPr lang="en-US" sz="2000" dirty="0" smtClean="0">
                <a:latin typeface="Arial" panose="020B0604020202020204" pitchFamily="34" charset="0"/>
                <a:ea typeface="Calibri" panose="020F0502020204030204" pitchFamily="34" charset="0"/>
                <a:cs typeface="Arial" panose="020B0604020202020204" pitchFamily="34" charset="0"/>
              </a:rPr>
              <a:t>Northwest</a:t>
            </a:r>
            <a:endParaRPr lang="en-US" sz="2000" dirty="0">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0"/>
              </a:spcBef>
              <a:spcAft>
                <a:spcPts val="1000"/>
              </a:spcAft>
            </a:pPr>
            <a:r>
              <a:rPr lang="en-US" sz="2400" b="1" dirty="0">
                <a:latin typeface="Arial" panose="020B0604020202020204" pitchFamily="34" charset="0"/>
                <a:ea typeface="Calibri" panose="020F0502020204030204" pitchFamily="34" charset="0"/>
                <a:cs typeface="Arial" panose="020B0604020202020204" pitchFamily="34" charset="0"/>
              </a:rPr>
              <a:t>Dona Young</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smtClean="0">
                <a:latin typeface="Arial" panose="020B0604020202020204" pitchFamily="34" charset="0"/>
                <a:ea typeface="Calibri" panose="020F0502020204030204" pitchFamily="34" charset="0"/>
                <a:cs typeface="Arial" panose="020B0604020202020204" pitchFamily="34" charset="0"/>
              </a:rPr>
              <a:t>MA </a:t>
            </a:r>
            <a:r>
              <a:rPr lang="en-US" sz="2000" dirty="0" smtClean="0">
                <a:latin typeface="Arial" panose="020B0604020202020204" pitchFamily="34" charset="0"/>
                <a:ea typeface="Calibri" panose="020F0502020204030204" pitchFamily="34" charset="0"/>
                <a:cs typeface="Arial" panose="020B0604020202020204" pitchFamily="34" charset="0"/>
              </a:rPr>
              <a:t>(</a:t>
            </a:r>
            <a:r>
              <a:rPr lang="en-US" dirty="0">
                <a:latin typeface="Arial" panose="020B0604020202020204" pitchFamily="34" charset="0"/>
                <a:ea typeface="Calibri" panose="020F0502020204030204" pitchFamily="34" charset="0"/>
                <a:cs typeface="Arial" panose="020B0604020202020204" pitchFamily="34" charset="0"/>
              </a:rPr>
              <a:t>Curriculum and </a:t>
            </a:r>
            <a:r>
              <a:rPr lang="en-US" dirty="0" smtClean="0">
                <a:latin typeface="Arial" panose="020B0604020202020204" pitchFamily="34" charset="0"/>
                <a:ea typeface="Calibri" panose="020F0502020204030204" pitchFamily="34" charset="0"/>
                <a:cs typeface="Arial" panose="020B0604020202020204" pitchFamily="34" charset="0"/>
              </a:rPr>
              <a:t>Instruction)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Adjunct, Indiana University </a:t>
            </a:r>
            <a:r>
              <a:rPr lang="en-US" sz="2000" dirty="0">
                <a:latin typeface="Arial" panose="020B0604020202020204" pitchFamily="34" charset="0"/>
                <a:ea typeface="Calibri" panose="020F0502020204030204" pitchFamily="34" charset="0"/>
                <a:cs typeface="Arial" panose="020B0604020202020204" pitchFamily="34" charset="0"/>
              </a:rPr>
              <a:t>Northwest</a:t>
            </a:r>
          </a:p>
          <a:p>
            <a:pPr lvl="0" fontAlgn="auto">
              <a:lnSpc>
                <a:spcPct val="115000"/>
              </a:lnSpc>
              <a:spcBef>
                <a:spcPts val="0"/>
              </a:spcBef>
              <a:spcAft>
                <a:spcPts val="1000"/>
              </a:spcAft>
            </a:pPr>
            <a:endParaRPr lang="en-US" sz="2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Arial" panose="020B0604020202020204" pitchFamily="34" charset="0"/>
                <a:cs typeface="Arial" panose="020B0604020202020204" pitchFamily="34" charset="0"/>
              </a:rPr>
              <a:t>Project-Based Learning</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55320" y="1948543"/>
            <a:ext cx="8031480" cy="4071257"/>
          </a:xfrm>
        </p:spPr>
        <p:txBody>
          <a:bodyPr>
            <a:noAutofit/>
          </a:bodyPr>
          <a:lstStyle/>
          <a:p>
            <a:r>
              <a:rPr lang="en-US" sz="3200" b="1" dirty="0" smtClean="0">
                <a:latin typeface="Arial" panose="020B0604020202020204" pitchFamily="34" charset="0"/>
                <a:cs typeface="Arial" panose="020B0604020202020204" pitchFamily="34" charset="0"/>
              </a:rPr>
              <a:t>Literature Review</a:t>
            </a:r>
          </a:p>
          <a:p>
            <a:pPr marL="0" indent="0">
              <a:buNone/>
            </a:pPr>
            <a:endParaRPr lang="en-US" sz="1600" b="1"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Research Interview</a:t>
            </a:r>
          </a:p>
          <a:p>
            <a:pPr marL="0" indent="0">
              <a:buNone/>
            </a:pPr>
            <a:endParaRPr lang="en-US" sz="1800" b="1"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DEAL Model</a:t>
            </a:r>
          </a:p>
          <a:p>
            <a:pPr marL="0" indent="0">
              <a:buNone/>
            </a:pPr>
            <a:endParaRPr lang="en-US" sz="1800" b="1"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Documentation of Social Work Cases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146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Arial" panose="020B0604020202020204" pitchFamily="34" charset="0"/>
                <a:cs typeface="Arial" panose="020B0604020202020204" pitchFamily="34" charset="0"/>
              </a:rPr>
              <a:t>Project-Based Literature Review</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914400" y="1737360"/>
            <a:ext cx="7772400" cy="4282440"/>
          </a:xfrm>
        </p:spPr>
        <p:txBody>
          <a:bodyPr/>
          <a:lstStyle/>
          <a:p>
            <a:r>
              <a:rPr lang="en-US" sz="3200" dirty="0">
                <a:latin typeface="Arial" panose="020B0604020202020204" pitchFamily="34" charset="0"/>
                <a:cs typeface="Arial" panose="020B0604020202020204" pitchFamily="34" charset="0"/>
              </a:rPr>
              <a:t>Step </a:t>
            </a:r>
            <a:r>
              <a:rPr lang="en-US" sz="3200" dirty="0" smtClean="0">
                <a:latin typeface="Arial" panose="020B0604020202020204" pitchFamily="34" charset="0"/>
                <a:cs typeface="Arial" panose="020B0604020202020204" pitchFamily="34" charset="0"/>
              </a:rPr>
              <a:t>1: </a:t>
            </a:r>
            <a:r>
              <a:rPr lang="en-US" sz="3200" b="1" dirty="0">
                <a:latin typeface="Arial" panose="020B0604020202020204" pitchFamily="34" charset="0"/>
                <a:cs typeface="Arial" panose="020B0604020202020204" pitchFamily="34" charset="0"/>
              </a:rPr>
              <a:t>Thesis Statement</a:t>
            </a:r>
          </a:p>
          <a:p>
            <a:r>
              <a:rPr lang="en-US" sz="3200" dirty="0">
                <a:latin typeface="Arial" panose="020B0604020202020204" pitchFamily="34" charset="0"/>
                <a:cs typeface="Arial" panose="020B0604020202020204" pitchFamily="34" charset="0"/>
              </a:rPr>
              <a:t>Step </a:t>
            </a:r>
            <a:r>
              <a:rPr lang="en-US" sz="3200" dirty="0" smtClean="0">
                <a:latin typeface="Arial" panose="020B0604020202020204" pitchFamily="34" charset="0"/>
                <a:cs typeface="Arial" panose="020B0604020202020204" pitchFamily="34" charset="0"/>
              </a:rPr>
              <a:t>2: </a:t>
            </a:r>
            <a:r>
              <a:rPr lang="en-US" sz="3200" b="1" dirty="0">
                <a:latin typeface="Arial" panose="020B0604020202020204" pitchFamily="34" charset="0"/>
                <a:cs typeface="Arial" panose="020B0604020202020204" pitchFamily="34" charset="0"/>
              </a:rPr>
              <a:t>Introduction and Review </a:t>
            </a:r>
            <a:endParaRPr lang="en-US" sz="3200" b="1" dirty="0" smtClean="0">
              <a:latin typeface="Arial" panose="020B0604020202020204" pitchFamily="34" charset="0"/>
              <a:cs typeface="Arial" panose="020B0604020202020204" pitchFamily="34" charset="0"/>
            </a:endParaRPr>
          </a:p>
          <a:p>
            <a:pPr marL="274320" lvl="1" indent="0">
              <a:buNone/>
            </a:pPr>
            <a:r>
              <a:rPr lang="en-US" sz="3400" b="1" dirty="0">
                <a:latin typeface="Arial" panose="020B0604020202020204" pitchFamily="34" charset="0"/>
                <a:cs typeface="Arial" panose="020B0604020202020204" pitchFamily="34" charset="0"/>
              </a:rPr>
              <a:t>	</a:t>
            </a:r>
            <a:r>
              <a:rPr lang="en-US" sz="3400" b="1"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Two </a:t>
            </a:r>
            <a:r>
              <a:rPr lang="en-US" sz="2800" dirty="0">
                <a:latin typeface="Arial" panose="020B0604020202020204" pitchFamily="34" charset="0"/>
                <a:cs typeface="Arial" panose="020B0604020202020204" pitchFamily="34" charset="0"/>
              </a:rPr>
              <a:t>Social Work </a:t>
            </a:r>
            <a:r>
              <a:rPr lang="en-US" sz="2800" dirty="0" smtClean="0">
                <a:latin typeface="Arial" panose="020B0604020202020204" pitchFamily="34" charset="0"/>
                <a:cs typeface="Arial" panose="020B0604020202020204" pitchFamily="34" charset="0"/>
              </a:rPr>
              <a:t>Articles</a:t>
            </a:r>
            <a:endParaRPr lang="en-US" sz="3000" dirty="0" smtClean="0">
              <a:latin typeface="Arial" panose="020B0604020202020204" pitchFamily="34" charset="0"/>
              <a:cs typeface="Arial" panose="020B0604020202020204" pitchFamily="34" charset="0"/>
            </a:endParaRPr>
          </a:p>
          <a:p>
            <a:pPr marL="274320" lvl="1" indent="0">
              <a:buNone/>
            </a:pPr>
            <a:endParaRPr lang="en-US" sz="1600" dirty="0">
              <a:latin typeface="Arial" panose="020B0604020202020204" pitchFamily="34" charset="0"/>
              <a:cs typeface="Arial" panose="020B0604020202020204" pitchFamily="34" charset="0"/>
            </a:endParaRPr>
          </a:p>
          <a:p>
            <a:pPr lvl="3"/>
            <a:r>
              <a:rPr lang="en-US" sz="2800" b="1" dirty="0">
                <a:latin typeface="Arial" panose="020B0604020202020204" pitchFamily="34" charset="0"/>
                <a:cs typeface="Arial" panose="020B0604020202020204" pitchFamily="34" charset="0"/>
              </a:rPr>
              <a:t>Summarize the article</a:t>
            </a:r>
          </a:p>
          <a:p>
            <a:pPr lvl="3"/>
            <a:r>
              <a:rPr lang="en-US" sz="2800" b="1" dirty="0">
                <a:latin typeface="Arial" panose="020B0604020202020204" pitchFamily="34" charset="0"/>
                <a:cs typeface="Arial" panose="020B0604020202020204" pitchFamily="34" charset="0"/>
              </a:rPr>
              <a:t>Assess </a:t>
            </a:r>
            <a:r>
              <a:rPr lang="en-US" sz="2800" b="1" dirty="0" smtClean="0">
                <a:latin typeface="Arial" panose="020B0604020202020204" pitchFamily="34" charset="0"/>
                <a:cs typeface="Arial" panose="020B0604020202020204" pitchFamily="34" charset="0"/>
              </a:rPr>
              <a:t>and critique </a:t>
            </a:r>
            <a:r>
              <a:rPr lang="en-US" sz="2800" b="1" dirty="0">
                <a:latin typeface="Arial" panose="020B0604020202020204" pitchFamily="34" charset="0"/>
                <a:cs typeface="Arial" panose="020B0604020202020204" pitchFamily="34" charset="0"/>
              </a:rPr>
              <a:t>the article</a:t>
            </a:r>
          </a:p>
          <a:p>
            <a:pPr lvl="3"/>
            <a:r>
              <a:rPr lang="en-US" sz="2800" b="1" dirty="0">
                <a:latin typeface="Arial" panose="020B0604020202020204" pitchFamily="34" charset="0"/>
                <a:cs typeface="Arial" panose="020B0604020202020204" pitchFamily="34" charset="0"/>
              </a:rPr>
              <a:t>Reflect on the article – </a:t>
            </a:r>
            <a:r>
              <a:rPr lang="en-US" sz="2800" b="1" i="1" dirty="0">
                <a:latin typeface="Arial" panose="020B0604020202020204" pitchFamily="34" charset="0"/>
                <a:cs typeface="Arial" panose="020B0604020202020204" pitchFamily="34" charset="0"/>
              </a:rPr>
              <a:t>will it inform your thesis </a:t>
            </a:r>
            <a:r>
              <a:rPr lang="en-US" sz="2800" b="1" i="1" dirty="0" smtClean="0">
                <a:latin typeface="Arial" panose="020B0604020202020204" pitchFamily="34" charset="0"/>
                <a:cs typeface="Arial" panose="020B0604020202020204" pitchFamily="34" charset="0"/>
              </a:rPr>
              <a:t>statement?</a:t>
            </a:r>
            <a:endParaRPr lang="en-US" sz="2800" b="1"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862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Step </a:t>
            </a:r>
            <a:r>
              <a:rPr lang="en-US" b="1" dirty="0" smtClean="0">
                <a:latin typeface="Arial" panose="020B0604020202020204" pitchFamily="34" charset="0"/>
                <a:cs typeface="Arial" panose="020B0604020202020204" pitchFamily="34" charset="0"/>
              </a:rPr>
              <a:t>3: </a:t>
            </a:r>
            <a:r>
              <a:rPr lang="en-US" b="1" dirty="0">
                <a:latin typeface="Arial" panose="020B0604020202020204" pitchFamily="34" charset="0"/>
                <a:cs typeface="Arial" panose="020B0604020202020204" pitchFamily="34" charset="0"/>
              </a:rPr>
              <a:t>Synthesize 10 Articles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71829730"/>
              </p:ext>
            </p:extLst>
          </p:nvPr>
        </p:nvGraphicFramePr>
        <p:xfrm>
          <a:off x="1002323" y="1890347"/>
          <a:ext cx="7666892" cy="3662140"/>
        </p:xfrm>
        <a:graphic>
          <a:graphicData uri="http://schemas.openxmlformats.org/drawingml/2006/table">
            <a:tbl>
              <a:tblPr firstRow="1" firstCol="1" bandRow="1">
                <a:tableStyleId>{5C22544A-7EE6-4342-B048-85BDC9FD1C3A}</a:tableStyleId>
              </a:tblPr>
              <a:tblGrid>
                <a:gridCol w="1611018"/>
                <a:gridCol w="1334882"/>
                <a:gridCol w="1010899"/>
                <a:gridCol w="1005805"/>
                <a:gridCol w="1262000"/>
                <a:gridCol w="1442288"/>
              </a:tblGrid>
              <a:tr h="537466">
                <a:tc>
                  <a:txBody>
                    <a:bodyPr/>
                    <a:lstStyle/>
                    <a:p>
                      <a:pPr marL="0" marR="0">
                        <a:lnSpc>
                          <a:spcPct val="110000"/>
                        </a:lnSpc>
                        <a:spcBef>
                          <a:spcPts val="600"/>
                        </a:spcBef>
                        <a:spcAft>
                          <a:spcPts val="600"/>
                        </a:spcAft>
                      </a:pPr>
                      <a:r>
                        <a:rPr lang="en-US" sz="1800" b="1" dirty="0">
                          <a:effectLst/>
                          <a:latin typeface="Arial" panose="020B0604020202020204" pitchFamily="34" charset="0"/>
                          <a:cs typeface="Arial" panose="020B0604020202020204" pitchFamily="34" charset="0"/>
                        </a:rPr>
                        <a:t>Article</a:t>
                      </a:r>
                      <a:endParaRPr lang="en-US" sz="18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lnSpc>
                          <a:spcPct val="110000"/>
                        </a:lnSpc>
                        <a:spcBef>
                          <a:spcPts val="600"/>
                        </a:spcBef>
                        <a:spcAft>
                          <a:spcPts val="600"/>
                        </a:spcAft>
                      </a:pPr>
                      <a:r>
                        <a:rPr lang="en-US" sz="1800" b="1" dirty="0">
                          <a:effectLst/>
                          <a:latin typeface="Arial" panose="020B0604020202020204" pitchFamily="34" charset="0"/>
                          <a:cs typeface="Arial" panose="020B0604020202020204" pitchFamily="34" charset="0"/>
                        </a:rPr>
                        <a:t>Topic 1</a:t>
                      </a:r>
                      <a:endParaRPr lang="en-US" sz="18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lnSpc>
                          <a:spcPct val="110000"/>
                        </a:lnSpc>
                        <a:spcBef>
                          <a:spcPts val="600"/>
                        </a:spcBef>
                        <a:spcAft>
                          <a:spcPts val="600"/>
                        </a:spcAft>
                      </a:pPr>
                      <a:r>
                        <a:rPr lang="en-US" sz="1800" b="1" dirty="0">
                          <a:effectLst/>
                          <a:latin typeface="Arial" panose="020B0604020202020204" pitchFamily="34" charset="0"/>
                          <a:cs typeface="Arial" panose="020B0604020202020204" pitchFamily="34" charset="0"/>
                        </a:rPr>
                        <a:t>Topic 2</a:t>
                      </a:r>
                      <a:endParaRPr lang="en-US" sz="18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lnSpc>
                          <a:spcPct val="110000"/>
                        </a:lnSpc>
                        <a:spcBef>
                          <a:spcPts val="600"/>
                        </a:spcBef>
                        <a:spcAft>
                          <a:spcPts val="600"/>
                        </a:spcAft>
                      </a:pPr>
                      <a:r>
                        <a:rPr lang="en-US" sz="1800" b="1" dirty="0">
                          <a:effectLst/>
                          <a:latin typeface="Arial" panose="020B0604020202020204" pitchFamily="34" charset="0"/>
                          <a:cs typeface="Arial" panose="020B0604020202020204" pitchFamily="34" charset="0"/>
                        </a:rPr>
                        <a:t>Topic 3</a:t>
                      </a:r>
                      <a:endParaRPr lang="en-US" sz="18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lnSpc>
                          <a:spcPct val="110000"/>
                        </a:lnSpc>
                        <a:spcBef>
                          <a:spcPts val="600"/>
                        </a:spcBef>
                        <a:spcAft>
                          <a:spcPts val="600"/>
                        </a:spcAft>
                      </a:pPr>
                      <a:r>
                        <a:rPr lang="en-US" sz="1800" b="1" dirty="0">
                          <a:effectLst/>
                          <a:latin typeface="Arial" panose="020B0604020202020204" pitchFamily="34" charset="0"/>
                          <a:cs typeface="Arial" panose="020B0604020202020204" pitchFamily="34" charset="0"/>
                        </a:rPr>
                        <a:t>Topic 4</a:t>
                      </a:r>
                      <a:endParaRPr lang="en-US" sz="18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lnSpc>
                          <a:spcPct val="110000"/>
                        </a:lnSpc>
                        <a:spcBef>
                          <a:spcPts val="600"/>
                        </a:spcBef>
                        <a:spcAft>
                          <a:spcPts val="600"/>
                        </a:spcAft>
                      </a:pPr>
                      <a:r>
                        <a:rPr lang="en-US" sz="1800" b="1" dirty="0">
                          <a:effectLst/>
                          <a:latin typeface="Arial" panose="020B0604020202020204" pitchFamily="34" charset="0"/>
                          <a:cs typeface="Arial" panose="020B0604020202020204" pitchFamily="34" charset="0"/>
                        </a:rPr>
                        <a:t>Topic 5</a:t>
                      </a:r>
                      <a:endParaRPr lang="en-US" sz="1800" b="1" dirty="0">
                        <a:effectLst/>
                        <a:latin typeface="Arial" panose="020B0604020202020204" pitchFamily="34" charset="0"/>
                        <a:ea typeface="Times New Roman"/>
                        <a:cs typeface="Arial" panose="020B0604020202020204" pitchFamily="34" charset="0"/>
                      </a:endParaRPr>
                    </a:p>
                  </a:txBody>
                  <a:tcPr marL="68580" marR="68580" marT="0" marB="0"/>
                </a:tc>
              </a:tr>
              <a:tr h="974810">
                <a:tc>
                  <a:txBody>
                    <a:bodyPr/>
                    <a:lstStyle/>
                    <a:p>
                      <a:pPr marL="0" marR="0" algn="just">
                        <a:lnSpc>
                          <a:spcPct val="110000"/>
                        </a:lnSpc>
                        <a:spcBef>
                          <a:spcPts val="300"/>
                        </a:spcBef>
                        <a:spcAft>
                          <a:spcPts val="300"/>
                        </a:spcAft>
                      </a:pPr>
                      <a:r>
                        <a:rPr lang="en-US" sz="12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lnSpc>
                          <a:spcPct val="110000"/>
                        </a:lnSpc>
                        <a:spcBef>
                          <a:spcPts val="300"/>
                        </a:spcBef>
                        <a:spcAft>
                          <a:spcPts val="300"/>
                        </a:spcAft>
                      </a:pPr>
                      <a:r>
                        <a:rPr lang="en-US" sz="1400" b="1" dirty="0">
                          <a:effectLst/>
                          <a:latin typeface="Arial" panose="020B0604020202020204" pitchFamily="34" charset="0"/>
                          <a:cs typeface="Arial" panose="020B0604020202020204" pitchFamily="34" charset="0"/>
                        </a:rPr>
                        <a:t>Define neglect</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l">
                        <a:lnSpc>
                          <a:spcPct val="110000"/>
                        </a:lnSpc>
                        <a:spcBef>
                          <a:spcPts val="300"/>
                        </a:spcBef>
                        <a:spcAft>
                          <a:spcPts val="300"/>
                        </a:spcAft>
                      </a:pPr>
                      <a:r>
                        <a:rPr lang="en-US" sz="1400" b="1" dirty="0" smtClean="0">
                          <a:effectLst/>
                          <a:latin typeface="Arial" panose="020B0604020202020204" pitchFamily="34" charset="0"/>
                          <a:cs typeface="Arial" panose="020B0604020202020204" pitchFamily="34" charset="0"/>
                        </a:rPr>
                        <a:t>Ways to </a:t>
                      </a:r>
                      <a:r>
                        <a:rPr lang="en-US" sz="1400" b="1" dirty="0">
                          <a:effectLst/>
                          <a:latin typeface="Arial" panose="020B0604020202020204" pitchFamily="34" charset="0"/>
                          <a:cs typeface="Arial" panose="020B0604020202020204" pitchFamily="34" charset="0"/>
                        </a:rPr>
                        <a:t>identify neglect</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lnSpc>
                          <a:spcPct val="110000"/>
                        </a:lnSpc>
                        <a:spcBef>
                          <a:spcPts val="300"/>
                        </a:spcBef>
                        <a:spcAft>
                          <a:spcPts val="300"/>
                        </a:spcAft>
                      </a:pPr>
                      <a:r>
                        <a:rPr lang="en-US" sz="1400" b="1" dirty="0">
                          <a:effectLst/>
                          <a:latin typeface="Arial" panose="020B0604020202020204" pitchFamily="34" charset="0"/>
                          <a:cs typeface="Arial" panose="020B0604020202020204" pitchFamily="34" charset="0"/>
                        </a:rPr>
                        <a:t>Reasons for neglect</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lnSpc>
                          <a:spcPct val="110000"/>
                        </a:lnSpc>
                        <a:spcBef>
                          <a:spcPts val="300"/>
                        </a:spcBef>
                        <a:spcAft>
                          <a:spcPts val="300"/>
                        </a:spcAft>
                      </a:pPr>
                      <a:r>
                        <a:rPr lang="en-US" sz="1400" b="1" dirty="0">
                          <a:effectLst/>
                          <a:latin typeface="Arial" panose="020B0604020202020204" pitchFamily="34" charset="0"/>
                          <a:cs typeface="Arial" panose="020B0604020202020204" pitchFamily="34" charset="0"/>
                        </a:rPr>
                        <a:t>Interventions for neglect</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lnSpc>
                          <a:spcPct val="110000"/>
                        </a:lnSpc>
                        <a:spcBef>
                          <a:spcPts val="300"/>
                        </a:spcBef>
                        <a:spcAft>
                          <a:spcPts val="300"/>
                        </a:spcAft>
                      </a:pPr>
                      <a:r>
                        <a:rPr lang="en-US" sz="1400" b="1" dirty="0">
                          <a:effectLst/>
                          <a:latin typeface="Arial" panose="020B0604020202020204" pitchFamily="34" charset="0"/>
                          <a:cs typeface="Arial" panose="020B0604020202020204" pitchFamily="34" charset="0"/>
                        </a:rPr>
                        <a:t>Outcomes</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r>
              <a:tr h="537466">
                <a:tc>
                  <a:txBody>
                    <a:bodyPr/>
                    <a:lstStyle/>
                    <a:p>
                      <a:pPr marL="0" marR="0" algn="just">
                        <a:lnSpc>
                          <a:spcPct val="110000"/>
                        </a:lnSpc>
                        <a:spcBef>
                          <a:spcPts val="1200"/>
                        </a:spcBef>
                        <a:spcAft>
                          <a:spcPts val="600"/>
                        </a:spcAft>
                      </a:pPr>
                      <a:r>
                        <a:rPr lang="en-US" sz="1400" b="1" dirty="0">
                          <a:effectLst/>
                          <a:latin typeface="Arial" panose="020B0604020202020204" pitchFamily="34" charset="0"/>
                          <a:cs typeface="Arial" panose="020B0604020202020204" pitchFamily="34" charset="0"/>
                        </a:rPr>
                        <a:t>Smith (2008)</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lnSpc>
                          <a:spcPct val="110000"/>
                        </a:lnSpc>
                        <a:spcBef>
                          <a:spcPts val="1200"/>
                        </a:spcBef>
                        <a:spcAft>
                          <a:spcPts val="600"/>
                        </a:spcAft>
                      </a:pPr>
                      <a:r>
                        <a:rPr lang="en-US" sz="1400" b="1" dirty="0">
                          <a:effectLst/>
                          <a:latin typeface="Arial" panose="020B0604020202020204" pitchFamily="34" charset="0"/>
                          <a:cs typeface="Arial" panose="020B0604020202020204" pitchFamily="34" charset="0"/>
                        </a:rPr>
                        <a:t>X – agree</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1200"/>
                        </a:spcBef>
                        <a:spcAft>
                          <a:spcPts val="6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1200"/>
                        </a:spcBef>
                        <a:spcAft>
                          <a:spcPts val="6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1200"/>
                        </a:spcBef>
                        <a:spcAft>
                          <a:spcPts val="6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1200"/>
                        </a:spcBef>
                        <a:spcAft>
                          <a:spcPts val="6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a:cs typeface="Arial" panose="020B0604020202020204" pitchFamily="34" charset="0"/>
                      </a:endParaRPr>
                    </a:p>
                  </a:txBody>
                  <a:tcPr marL="68580" marR="68580" marT="0" marB="0"/>
                </a:tc>
              </a:tr>
              <a:tr h="537466">
                <a:tc>
                  <a:txBody>
                    <a:bodyPr/>
                    <a:lstStyle/>
                    <a:p>
                      <a:pPr marL="0" marR="0" algn="just">
                        <a:lnSpc>
                          <a:spcPct val="110000"/>
                        </a:lnSpc>
                        <a:spcBef>
                          <a:spcPts val="1200"/>
                        </a:spcBef>
                        <a:spcAft>
                          <a:spcPts val="600"/>
                        </a:spcAft>
                      </a:pPr>
                      <a:r>
                        <a:rPr lang="en-US" sz="1400" b="1" dirty="0">
                          <a:effectLst/>
                          <a:latin typeface="Arial" panose="020B0604020202020204" pitchFamily="34" charset="0"/>
                          <a:cs typeface="Arial" panose="020B0604020202020204" pitchFamily="34" charset="0"/>
                        </a:rPr>
                        <a:t>Jones (2010)</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lnSpc>
                          <a:spcPct val="110000"/>
                        </a:lnSpc>
                        <a:spcBef>
                          <a:spcPts val="1200"/>
                        </a:spcBef>
                        <a:spcAft>
                          <a:spcPts val="600"/>
                        </a:spcAft>
                      </a:pPr>
                      <a:r>
                        <a:rPr lang="en-US" sz="1400" b="1" dirty="0">
                          <a:effectLst/>
                          <a:latin typeface="Arial" panose="020B0604020202020204" pitchFamily="34" charset="0"/>
                          <a:cs typeface="Arial" panose="020B0604020202020204" pitchFamily="34" charset="0"/>
                        </a:rPr>
                        <a:t>X – disagree</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1200"/>
                        </a:spcBef>
                        <a:spcAft>
                          <a:spcPts val="6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1200"/>
                        </a:spcBef>
                        <a:spcAft>
                          <a:spcPts val="6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1200"/>
                        </a:spcBef>
                        <a:spcAft>
                          <a:spcPts val="6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1200"/>
                        </a:spcBef>
                        <a:spcAft>
                          <a:spcPts val="6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a:cs typeface="Arial" panose="020B0604020202020204" pitchFamily="34" charset="0"/>
                      </a:endParaRPr>
                    </a:p>
                  </a:txBody>
                  <a:tcPr marL="68580" marR="68580" marT="0" marB="0"/>
                </a:tc>
              </a:tr>
              <a:tr h="537466">
                <a:tc>
                  <a:txBody>
                    <a:bodyPr/>
                    <a:lstStyle/>
                    <a:p>
                      <a:pPr marL="0" marR="0" algn="just">
                        <a:lnSpc>
                          <a:spcPct val="110000"/>
                        </a:lnSpc>
                        <a:spcBef>
                          <a:spcPts val="1200"/>
                        </a:spcBef>
                        <a:spcAft>
                          <a:spcPts val="600"/>
                        </a:spcAft>
                      </a:pPr>
                      <a:r>
                        <a:rPr lang="en-US" sz="1400" b="1" dirty="0">
                          <a:effectLst/>
                          <a:latin typeface="Arial" panose="020B0604020202020204" pitchFamily="34" charset="0"/>
                          <a:cs typeface="Arial" panose="020B0604020202020204" pitchFamily="34" charset="0"/>
                        </a:rPr>
                        <a:t>Johnson (2013)</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lnSpc>
                          <a:spcPct val="110000"/>
                        </a:lnSpc>
                        <a:spcBef>
                          <a:spcPts val="1200"/>
                        </a:spcBef>
                        <a:spcAft>
                          <a:spcPts val="600"/>
                        </a:spcAft>
                      </a:pPr>
                      <a:r>
                        <a:rPr lang="en-US" sz="1400" b="1" dirty="0">
                          <a:effectLst/>
                          <a:latin typeface="Arial" panose="020B0604020202020204" pitchFamily="34" charset="0"/>
                          <a:cs typeface="Arial" panose="020B0604020202020204" pitchFamily="34" charset="0"/>
                        </a:rPr>
                        <a:t>X – agree</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1200"/>
                        </a:spcBef>
                        <a:spcAft>
                          <a:spcPts val="6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1200"/>
                        </a:spcBef>
                        <a:spcAft>
                          <a:spcPts val="6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1200"/>
                        </a:spcBef>
                        <a:spcAft>
                          <a:spcPts val="6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1200"/>
                        </a:spcBef>
                        <a:spcAft>
                          <a:spcPts val="6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a:cs typeface="Arial" panose="020B0604020202020204" pitchFamily="34" charset="0"/>
                      </a:endParaRPr>
                    </a:p>
                  </a:txBody>
                  <a:tcPr marL="68580" marR="68580" marT="0" marB="0"/>
                </a:tc>
              </a:tr>
              <a:tr h="537466">
                <a:tc>
                  <a:txBody>
                    <a:bodyPr/>
                    <a:lstStyle/>
                    <a:p>
                      <a:pPr marL="0" marR="0" algn="just">
                        <a:lnSpc>
                          <a:spcPct val="110000"/>
                        </a:lnSpc>
                        <a:spcBef>
                          <a:spcPts val="1200"/>
                        </a:spcBef>
                        <a:spcAft>
                          <a:spcPts val="600"/>
                        </a:spcAft>
                      </a:pPr>
                      <a:r>
                        <a:rPr lang="en-US" sz="1400" b="1" dirty="0">
                          <a:effectLst/>
                          <a:latin typeface="Arial" panose="020B0604020202020204" pitchFamily="34" charset="0"/>
                          <a:cs typeface="Arial" panose="020B0604020202020204" pitchFamily="34" charset="0"/>
                        </a:rPr>
                        <a:t>Thigpen (2012)</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lnSpc>
                          <a:spcPct val="110000"/>
                        </a:lnSpc>
                        <a:spcBef>
                          <a:spcPts val="1200"/>
                        </a:spcBef>
                        <a:spcAft>
                          <a:spcPts val="600"/>
                        </a:spcAft>
                      </a:pPr>
                      <a:r>
                        <a:rPr lang="en-US" sz="1400" b="1" dirty="0">
                          <a:effectLst/>
                          <a:latin typeface="Arial" panose="020B0604020202020204" pitchFamily="34" charset="0"/>
                          <a:cs typeface="Arial" panose="020B0604020202020204" pitchFamily="34" charset="0"/>
                        </a:rPr>
                        <a:t>X brief</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1200"/>
                        </a:spcBef>
                        <a:spcAft>
                          <a:spcPts val="6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1200"/>
                        </a:spcBef>
                        <a:spcAft>
                          <a:spcPts val="6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1200"/>
                        </a:spcBef>
                        <a:spcAft>
                          <a:spcPts val="6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lnSpc>
                          <a:spcPct val="110000"/>
                        </a:lnSpc>
                        <a:spcBef>
                          <a:spcPts val="1200"/>
                        </a:spcBef>
                        <a:spcAft>
                          <a:spcPts val="6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sp>
        <p:nvSpPr>
          <p:cNvPr id="5" name="Rectangle 1"/>
          <p:cNvSpPr>
            <a:spLocks noChangeArrowheads="1"/>
          </p:cNvSpPr>
          <p:nvPr/>
        </p:nvSpPr>
        <p:spPr bwMode="auto">
          <a:xfrm>
            <a:off x="2479675" y="3130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26181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panose="020B0604020202020204" pitchFamily="34" charset="0"/>
                <a:cs typeface="Arial" panose="020B0604020202020204" pitchFamily="34" charset="0"/>
              </a:rPr>
              <a:t>Steps 4 through 6 . . . </a:t>
            </a: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929640" y="2133600"/>
            <a:ext cx="7772400" cy="4572000"/>
          </a:xfrm>
        </p:spPr>
        <p:txBody>
          <a:bodyPr>
            <a:normAutofit/>
          </a:bodyPr>
          <a:lstStyle/>
          <a:p>
            <a:pPr>
              <a:spcBef>
                <a:spcPts val="0"/>
              </a:spcBef>
              <a:spcAft>
                <a:spcPts val="3000"/>
              </a:spcAft>
            </a:pPr>
            <a:r>
              <a:rPr lang="en-US" sz="3200" b="1" dirty="0">
                <a:latin typeface="Arial" panose="020B0604020202020204" pitchFamily="34" charset="0"/>
                <a:cs typeface="Arial" panose="020B0604020202020204" pitchFamily="34" charset="0"/>
              </a:rPr>
              <a:t>Step </a:t>
            </a:r>
            <a:r>
              <a:rPr lang="en-US" sz="3200" b="1" dirty="0" smtClean="0">
                <a:latin typeface="Arial" panose="020B0604020202020204" pitchFamily="34" charset="0"/>
                <a:cs typeface="Arial" panose="020B0604020202020204" pitchFamily="34" charset="0"/>
              </a:rPr>
              <a:t>4: Conclusion of </a:t>
            </a:r>
            <a:r>
              <a:rPr lang="en-US" sz="3200" b="1" dirty="0">
                <a:latin typeface="Arial" panose="020B0604020202020204" pitchFamily="34" charset="0"/>
                <a:cs typeface="Arial" panose="020B0604020202020204" pitchFamily="34" charset="0"/>
              </a:rPr>
              <a:t>first draft</a:t>
            </a:r>
          </a:p>
          <a:p>
            <a:pPr>
              <a:spcBef>
                <a:spcPts val="0"/>
              </a:spcBef>
              <a:spcAft>
                <a:spcPts val="3000"/>
              </a:spcAft>
            </a:pPr>
            <a:r>
              <a:rPr lang="en-US" sz="3200" b="1" dirty="0">
                <a:latin typeface="Arial" panose="020B0604020202020204" pitchFamily="34" charset="0"/>
                <a:cs typeface="Arial" panose="020B0604020202020204" pitchFamily="34" charset="0"/>
              </a:rPr>
              <a:t>Step </a:t>
            </a:r>
            <a:r>
              <a:rPr lang="en-US" sz="3200" b="1" dirty="0" smtClean="0">
                <a:latin typeface="Arial" panose="020B0604020202020204" pitchFamily="34" charset="0"/>
                <a:cs typeface="Arial" panose="020B0604020202020204" pitchFamily="34" charset="0"/>
              </a:rPr>
              <a:t>5: Conclusion of second </a:t>
            </a:r>
            <a:r>
              <a:rPr lang="en-US" sz="3200" b="1" dirty="0">
                <a:latin typeface="Arial" panose="020B0604020202020204" pitchFamily="34" charset="0"/>
                <a:cs typeface="Arial" panose="020B0604020202020204" pitchFamily="34" charset="0"/>
              </a:rPr>
              <a:t>draft</a:t>
            </a:r>
          </a:p>
          <a:p>
            <a:pPr>
              <a:spcBef>
                <a:spcPts val="0"/>
              </a:spcBef>
              <a:spcAft>
                <a:spcPts val="3000"/>
              </a:spcAft>
            </a:pPr>
            <a:r>
              <a:rPr lang="en-US" sz="3200" b="1" dirty="0">
                <a:latin typeface="Arial" panose="020B0604020202020204" pitchFamily="34" charset="0"/>
                <a:cs typeface="Arial" panose="020B0604020202020204" pitchFamily="34" charset="0"/>
              </a:rPr>
              <a:t>Step </a:t>
            </a:r>
            <a:r>
              <a:rPr lang="en-US" sz="3200" b="1" dirty="0" smtClean="0">
                <a:latin typeface="Arial" panose="020B0604020202020204" pitchFamily="34" charset="0"/>
                <a:cs typeface="Arial" panose="020B0604020202020204" pitchFamily="34" charset="0"/>
              </a:rPr>
              <a:t>6: </a:t>
            </a:r>
            <a:r>
              <a:rPr lang="en-US" sz="3200" b="1" dirty="0">
                <a:latin typeface="Arial" panose="020B0604020202020204" pitchFamily="34" charset="0"/>
                <a:cs typeface="Arial" panose="020B0604020202020204" pitchFamily="34" charset="0"/>
              </a:rPr>
              <a:t>Presentation of Literature </a:t>
            </a:r>
            <a:r>
              <a:rPr lang="en-US" sz="3200" b="1" dirty="0" smtClean="0">
                <a:latin typeface="Arial" panose="020B0604020202020204" pitchFamily="34" charset="0"/>
                <a:cs typeface="Arial" panose="020B0604020202020204" pitchFamily="34" charset="0"/>
              </a:rPr>
              <a:t>			Review (PowerPoint)</a:t>
            </a:r>
            <a:endParaRPr lang="en-US" sz="32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94920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Step </a:t>
            </a:r>
            <a:r>
              <a:rPr lang="en-US" b="1" dirty="0" smtClean="0">
                <a:latin typeface="Arial" panose="020B0604020202020204" pitchFamily="34" charset="0"/>
                <a:cs typeface="Arial" panose="020B0604020202020204" pitchFamily="34" charset="0"/>
              </a:rPr>
              <a:t>7: </a:t>
            </a:r>
            <a:r>
              <a:rPr lang="en-US" b="1" dirty="0">
                <a:latin typeface="Arial" panose="020B0604020202020204" pitchFamily="34" charset="0"/>
                <a:cs typeface="Arial" panose="020B0604020202020204" pitchFamily="34" charset="0"/>
              </a:rPr>
              <a:t>Final Literature Review</a:t>
            </a:r>
          </a:p>
        </p:txBody>
      </p:sp>
      <p:sp>
        <p:nvSpPr>
          <p:cNvPr id="3" name="Content Placeholder 2"/>
          <p:cNvSpPr>
            <a:spLocks noGrp="1"/>
          </p:cNvSpPr>
          <p:nvPr>
            <p:ph sz="quarter" idx="1"/>
          </p:nvPr>
        </p:nvSpPr>
        <p:spPr>
          <a:xfrm>
            <a:off x="944880" y="1447800"/>
            <a:ext cx="7741920" cy="5151120"/>
          </a:xfrm>
        </p:spPr>
        <p:txBody>
          <a:bodyPr>
            <a:normAutofit lnSpcReduction="10000"/>
          </a:bodyPr>
          <a:lstStyle/>
          <a:p>
            <a:pPr marL="0" indent="0">
              <a:spcAft>
                <a:spcPts val="600"/>
              </a:spcAft>
              <a:buNone/>
            </a:pPr>
            <a:r>
              <a:rPr lang="en-US" sz="3200" b="1" dirty="0">
                <a:latin typeface="Arial" panose="020B0604020202020204" pitchFamily="34" charset="0"/>
                <a:cs typeface="Arial" panose="020B0604020202020204" pitchFamily="34" charset="0"/>
              </a:rPr>
              <a:t>Outline:</a:t>
            </a:r>
          </a:p>
          <a:p>
            <a:pPr lvl="0">
              <a:spcAft>
                <a:spcPts val="600"/>
              </a:spcAft>
            </a:pPr>
            <a:r>
              <a:rPr lang="en-US" b="1" dirty="0">
                <a:latin typeface="Arial" panose="020B0604020202020204" pitchFamily="34" charset="0"/>
                <a:cs typeface="Arial" panose="020B0604020202020204" pitchFamily="34" charset="0"/>
              </a:rPr>
              <a:t>Title Page</a:t>
            </a:r>
          </a:p>
          <a:p>
            <a:pPr lvl="0">
              <a:spcAft>
                <a:spcPts val="600"/>
              </a:spcAft>
            </a:pPr>
            <a:r>
              <a:rPr lang="en-US" b="1" dirty="0" smtClean="0">
                <a:latin typeface="Arial" panose="020B0604020202020204" pitchFamily="34" charset="0"/>
                <a:cs typeface="Arial" panose="020B0604020202020204" pitchFamily="34" charset="0"/>
              </a:rPr>
              <a:t>Introduction (thesis </a:t>
            </a:r>
            <a:r>
              <a:rPr lang="en-US" b="1" dirty="0">
                <a:latin typeface="Arial" panose="020B0604020202020204" pitchFamily="34" charset="0"/>
                <a:cs typeface="Arial" panose="020B0604020202020204" pitchFamily="34" charset="0"/>
              </a:rPr>
              <a:t>s</a:t>
            </a:r>
            <a:r>
              <a:rPr lang="en-US" b="1" dirty="0" smtClean="0">
                <a:latin typeface="Arial" panose="020B0604020202020204" pitchFamily="34" charset="0"/>
                <a:cs typeface="Arial" panose="020B0604020202020204" pitchFamily="34" charset="0"/>
              </a:rPr>
              <a:t>tatement </a:t>
            </a:r>
            <a:r>
              <a:rPr lang="en-US" b="1" dirty="0">
                <a:latin typeface="Arial" panose="020B0604020202020204" pitchFamily="34" charset="0"/>
                <a:cs typeface="Arial" panose="020B0604020202020204" pitchFamily="34" charset="0"/>
              </a:rPr>
              <a:t>or </a:t>
            </a:r>
            <a:r>
              <a:rPr lang="en-US" b="1" dirty="0" smtClean="0">
                <a:latin typeface="Arial" panose="020B0604020202020204" pitchFamily="34" charset="0"/>
                <a:cs typeface="Arial" panose="020B0604020202020204" pitchFamily="34" charset="0"/>
              </a:rPr>
              <a:t>question)</a:t>
            </a:r>
            <a:endParaRPr lang="en-US" b="1" dirty="0">
              <a:latin typeface="Arial" panose="020B0604020202020204" pitchFamily="34" charset="0"/>
              <a:cs typeface="Arial" panose="020B0604020202020204" pitchFamily="34" charset="0"/>
            </a:endParaRPr>
          </a:p>
          <a:p>
            <a:pPr lvl="0">
              <a:spcAft>
                <a:spcPts val="600"/>
              </a:spcAft>
            </a:pPr>
            <a:r>
              <a:rPr lang="en-US" b="1" dirty="0">
                <a:latin typeface="Arial" panose="020B0604020202020204" pitchFamily="34" charset="0"/>
                <a:cs typeface="Arial" panose="020B0604020202020204" pitchFamily="34" charset="0"/>
              </a:rPr>
              <a:t>Annotated </a:t>
            </a:r>
            <a:r>
              <a:rPr lang="en-US" b="1" dirty="0" smtClean="0">
                <a:latin typeface="Arial" panose="020B0604020202020204" pitchFamily="34" charset="0"/>
                <a:cs typeface="Arial" panose="020B0604020202020204" pitchFamily="34" charset="0"/>
              </a:rPr>
              <a:t>bibliography </a:t>
            </a:r>
            <a:r>
              <a:rPr lang="en-US" b="1" dirty="0">
                <a:latin typeface="Arial" panose="020B0604020202020204" pitchFamily="34" charset="0"/>
                <a:cs typeface="Arial" panose="020B0604020202020204" pitchFamily="34" charset="0"/>
              </a:rPr>
              <a:t>for each </a:t>
            </a:r>
            <a:r>
              <a:rPr lang="en-US" b="1" dirty="0" smtClean="0">
                <a:latin typeface="Arial" panose="020B0604020202020204" pitchFamily="34" charset="0"/>
                <a:cs typeface="Arial" panose="020B0604020202020204" pitchFamily="34" charset="0"/>
              </a:rPr>
              <a:t>article:</a:t>
            </a:r>
            <a:endParaRPr lang="en-US" b="1" dirty="0">
              <a:latin typeface="Arial" panose="020B0604020202020204" pitchFamily="34" charset="0"/>
              <a:cs typeface="Arial" panose="020B0604020202020204" pitchFamily="34" charset="0"/>
            </a:endParaRPr>
          </a:p>
          <a:p>
            <a:pPr lvl="2">
              <a:spcAft>
                <a:spcPts val="600"/>
              </a:spcAft>
            </a:pPr>
            <a:r>
              <a:rPr lang="en-US" sz="2400" b="1" dirty="0">
                <a:latin typeface="Arial" panose="020B0604020202020204" pitchFamily="34" charset="0"/>
                <a:cs typeface="Arial" panose="020B0604020202020204" pitchFamily="34" charset="0"/>
              </a:rPr>
              <a:t>Summary</a:t>
            </a:r>
          </a:p>
          <a:p>
            <a:pPr lvl="2">
              <a:spcAft>
                <a:spcPts val="600"/>
              </a:spcAft>
            </a:pPr>
            <a:r>
              <a:rPr lang="en-US" sz="2400" b="1" dirty="0">
                <a:latin typeface="Arial" panose="020B0604020202020204" pitchFamily="34" charset="0"/>
                <a:cs typeface="Arial" panose="020B0604020202020204" pitchFamily="34" charset="0"/>
              </a:rPr>
              <a:t>Assessment and Critique</a:t>
            </a:r>
          </a:p>
          <a:p>
            <a:pPr lvl="2">
              <a:spcAft>
                <a:spcPts val="600"/>
              </a:spcAft>
            </a:pPr>
            <a:r>
              <a:rPr lang="en-US" sz="2400" b="1" dirty="0">
                <a:latin typeface="Arial" panose="020B0604020202020204" pitchFamily="34" charset="0"/>
                <a:cs typeface="Arial" panose="020B0604020202020204" pitchFamily="34" charset="0"/>
              </a:rPr>
              <a:t>Reflection</a:t>
            </a:r>
          </a:p>
          <a:p>
            <a:pPr lvl="0">
              <a:spcAft>
                <a:spcPts val="600"/>
              </a:spcAft>
            </a:pPr>
            <a:r>
              <a:rPr lang="en-US" b="1" dirty="0">
                <a:latin typeface="Arial" panose="020B0604020202020204" pitchFamily="34" charset="0"/>
                <a:cs typeface="Arial" panose="020B0604020202020204" pitchFamily="34" charset="0"/>
              </a:rPr>
              <a:t>Synthesis </a:t>
            </a:r>
          </a:p>
          <a:p>
            <a:pPr lvl="0">
              <a:spcAft>
                <a:spcPts val="600"/>
              </a:spcAft>
            </a:pPr>
            <a:r>
              <a:rPr lang="en-US" b="1" dirty="0">
                <a:latin typeface="Arial" panose="020B0604020202020204" pitchFamily="34" charset="0"/>
                <a:cs typeface="Arial" panose="020B0604020202020204" pitchFamily="34" charset="0"/>
              </a:rPr>
              <a:t>Conclusion</a:t>
            </a:r>
          </a:p>
          <a:p>
            <a:pPr lvl="0">
              <a:spcAft>
                <a:spcPts val="600"/>
              </a:spcAft>
            </a:pPr>
            <a:r>
              <a:rPr lang="en-US" b="1" dirty="0">
                <a:latin typeface="Arial" panose="020B0604020202020204" pitchFamily="34" charset="0"/>
                <a:cs typeface="Arial" panose="020B0604020202020204" pitchFamily="34" charset="0"/>
              </a:rPr>
              <a:t>References</a:t>
            </a:r>
          </a:p>
          <a:p>
            <a:endParaRPr lang="en-US" dirty="0"/>
          </a:p>
        </p:txBody>
      </p:sp>
    </p:spTree>
    <p:extLst>
      <p:ext uri="{BB962C8B-B14F-4D97-AF65-F5344CB8AC3E}">
        <p14:creationId xmlns:p14="http://schemas.microsoft.com/office/powerpoint/2010/main" val="3375247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Documentation in the Field</a:t>
            </a:r>
            <a:endParaRPr lang="en-US" sz="4800" b="1" dirty="0"/>
          </a:p>
        </p:txBody>
      </p:sp>
      <p:sp>
        <p:nvSpPr>
          <p:cNvPr id="3" name="Content Placeholder 2"/>
          <p:cNvSpPr>
            <a:spLocks noGrp="1"/>
          </p:cNvSpPr>
          <p:nvPr>
            <p:ph idx="1"/>
          </p:nvPr>
        </p:nvSpPr>
        <p:spPr>
          <a:xfrm>
            <a:off x="905607" y="1948961"/>
            <a:ext cx="7772400" cy="4572000"/>
          </a:xfrm>
        </p:spPr>
        <p:txBody>
          <a:bodyPr/>
          <a:lstStyle/>
          <a:p>
            <a:r>
              <a:rPr lang="en-US" sz="3600" b="1" dirty="0">
                <a:latin typeface="Arial" panose="020B0604020202020204" pitchFamily="34" charset="0"/>
                <a:cs typeface="Arial" panose="020B0604020202020204" pitchFamily="34" charset="0"/>
              </a:rPr>
              <a:t>Court Summaries</a:t>
            </a:r>
          </a:p>
          <a:p>
            <a:r>
              <a:rPr lang="en-US" sz="3600" b="1" dirty="0">
                <a:latin typeface="Arial" panose="020B0604020202020204" pitchFamily="34" charset="0"/>
                <a:cs typeface="Arial" panose="020B0604020202020204" pitchFamily="34" charset="0"/>
              </a:rPr>
              <a:t>Social Histories</a:t>
            </a:r>
          </a:p>
          <a:p>
            <a:r>
              <a:rPr lang="en-US" sz="3600" b="1" dirty="0">
                <a:latin typeface="Arial" panose="020B0604020202020204" pitchFamily="34" charset="0"/>
                <a:cs typeface="Arial" panose="020B0604020202020204" pitchFamily="34" charset="0"/>
              </a:rPr>
              <a:t>Client Intake Forms</a:t>
            </a:r>
          </a:p>
          <a:p>
            <a:r>
              <a:rPr lang="en-US" sz="3600" b="1" dirty="0">
                <a:latin typeface="Arial" panose="020B0604020202020204" pitchFamily="34" charset="0"/>
                <a:cs typeface="Arial" panose="020B0604020202020204" pitchFamily="34" charset="0"/>
              </a:rPr>
              <a:t>Treatment Plans</a:t>
            </a:r>
          </a:p>
          <a:p>
            <a:r>
              <a:rPr lang="en-US" sz="3600" b="1" dirty="0">
                <a:latin typeface="Arial" panose="020B0604020202020204" pitchFamily="34" charset="0"/>
                <a:cs typeface="Arial" panose="020B0604020202020204" pitchFamily="34" charset="0"/>
              </a:rPr>
              <a:t>Case Notes</a:t>
            </a:r>
          </a:p>
          <a:p>
            <a:r>
              <a:rPr lang="en-US" sz="3600" b="1" dirty="0" smtClean="0">
                <a:latin typeface="Arial" panose="020B0604020202020204" pitchFamily="34" charset="0"/>
                <a:cs typeface="Arial" panose="020B0604020202020204" pitchFamily="34" charset="0"/>
              </a:rPr>
              <a:t>Résumés </a:t>
            </a:r>
            <a:endParaRPr lang="en-US" sz="3600" b="1" dirty="0">
              <a:latin typeface="Arial" panose="020B0604020202020204" pitchFamily="34" charset="0"/>
              <a:cs typeface="Arial" panose="020B0604020202020204" pitchFamily="34" charset="0"/>
            </a:endParaRPr>
          </a:p>
          <a:p>
            <a:endParaRPr lang="en-US" sz="36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76893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latin typeface="Arial" panose="020B0604020202020204" pitchFamily="34" charset="0"/>
                <a:cs typeface="Arial" panose="020B0604020202020204" pitchFamily="34" charset="0"/>
              </a:rPr>
              <a:t>Classroom Writing Activities</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914400" y="1773116"/>
            <a:ext cx="7772400" cy="4572000"/>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Letters to Editors</a:t>
            </a:r>
          </a:p>
          <a:p>
            <a:pPr>
              <a:spcAft>
                <a:spcPts val="600"/>
              </a:spcAft>
            </a:pPr>
            <a:r>
              <a:rPr lang="en-US" sz="2800" b="1" dirty="0">
                <a:latin typeface="Arial" panose="020B0604020202020204" pitchFamily="34" charset="0"/>
                <a:cs typeface="Arial" panose="020B0604020202020204" pitchFamily="34" charset="0"/>
              </a:rPr>
              <a:t>Letters to Legislators</a:t>
            </a:r>
          </a:p>
          <a:p>
            <a:pPr>
              <a:spcAft>
                <a:spcPts val="600"/>
              </a:spcAft>
            </a:pPr>
            <a:r>
              <a:rPr lang="en-US" sz="2800" b="1" dirty="0">
                <a:latin typeface="Arial" panose="020B0604020202020204" pitchFamily="34" charset="0"/>
                <a:cs typeface="Arial" panose="020B0604020202020204" pitchFamily="34" charset="0"/>
              </a:rPr>
              <a:t>Journaling and </a:t>
            </a:r>
            <a:r>
              <a:rPr lang="en-US" sz="2800" b="1" dirty="0" smtClean="0">
                <a:latin typeface="Arial" panose="020B0604020202020204" pitchFamily="34" charset="0"/>
                <a:cs typeface="Arial" panose="020B0604020202020204" pitchFamily="34" charset="0"/>
              </a:rPr>
              <a:t>Self-Reflection</a:t>
            </a:r>
            <a:endParaRPr lang="en-US" sz="2800" b="1" dirty="0">
              <a:latin typeface="Arial" panose="020B0604020202020204" pitchFamily="34" charset="0"/>
              <a:cs typeface="Arial" panose="020B0604020202020204" pitchFamily="34" charset="0"/>
            </a:endParaRPr>
          </a:p>
          <a:p>
            <a:pPr>
              <a:spcAft>
                <a:spcPts val="600"/>
              </a:spcAft>
            </a:pPr>
            <a:r>
              <a:rPr lang="en-US" sz="2800" b="1" dirty="0">
                <a:latin typeface="Arial" panose="020B0604020202020204" pitchFamily="34" charset="0"/>
                <a:cs typeface="Arial" panose="020B0604020202020204" pitchFamily="34" charset="0"/>
              </a:rPr>
              <a:t>Process Recordings</a:t>
            </a:r>
          </a:p>
          <a:p>
            <a:pPr>
              <a:spcAft>
                <a:spcPts val="600"/>
              </a:spcAft>
            </a:pPr>
            <a:r>
              <a:rPr lang="en-US" sz="2800" b="1" dirty="0">
                <a:latin typeface="Arial" panose="020B0604020202020204" pitchFamily="34" charset="0"/>
                <a:cs typeface="Arial" panose="020B0604020202020204" pitchFamily="34" charset="0"/>
              </a:rPr>
              <a:t>Brochures and Flyers</a:t>
            </a:r>
          </a:p>
          <a:p>
            <a:pPr>
              <a:spcAft>
                <a:spcPts val="600"/>
              </a:spcAft>
            </a:pPr>
            <a:r>
              <a:rPr lang="en-US" sz="2800" b="1" dirty="0">
                <a:latin typeface="Arial" panose="020B0604020202020204" pitchFamily="34" charset="0"/>
                <a:cs typeface="Arial" panose="020B0604020202020204" pitchFamily="34" charset="0"/>
              </a:rPr>
              <a:t>Poster Board Presentations</a:t>
            </a:r>
          </a:p>
          <a:p>
            <a:pPr>
              <a:spcAft>
                <a:spcPts val="600"/>
              </a:spcAft>
            </a:pPr>
            <a:r>
              <a:rPr lang="en-US" sz="2800" b="1" dirty="0">
                <a:latin typeface="Arial" panose="020B0604020202020204" pitchFamily="34" charset="0"/>
                <a:cs typeface="Arial" panose="020B0604020202020204" pitchFamily="34" charset="0"/>
              </a:rPr>
              <a:t>Case Analysis</a:t>
            </a:r>
          </a:p>
          <a:p>
            <a:pPr>
              <a:spcAft>
                <a:spcPts val="600"/>
              </a:spcAft>
            </a:pPr>
            <a:r>
              <a:rPr lang="en-US" sz="2800" b="1" dirty="0">
                <a:latin typeface="Arial" panose="020B0604020202020204" pitchFamily="34" charset="0"/>
                <a:cs typeface="Arial" panose="020B0604020202020204" pitchFamily="34" charset="0"/>
              </a:rPr>
              <a:t>Program Proposals</a:t>
            </a:r>
          </a:p>
        </p:txBody>
      </p:sp>
    </p:spTree>
    <p:extLst>
      <p:ext uri="{BB962C8B-B14F-4D97-AF65-F5344CB8AC3E}">
        <p14:creationId xmlns:p14="http://schemas.microsoft.com/office/powerpoint/2010/main" val="1685409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Arial" panose="020B0604020202020204" pitchFamily="34" charset="0"/>
                <a:cs typeface="Arial" panose="020B0604020202020204" pitchFamily="34" charset="0"/>
              </a:rPr>
              <a:t>Intensive Writing Courses</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923192" y="1957754"/>
            <a:ext cx="7772400" cy="4572000"/>
          </a:xfrm>
        </p:spPr>
        <p:txBody>
          <a:bodyPr>
            <a:normAutofit fontScale="77500" lnSpcReduction="20000"/>
          </a:bodyPr>
          <a:lstStyle/>
          <a:p>
            <a:pPr>
              <a:lnSpc>
                <a:spcPct val="130000"/>
              </a:lnSpc>
              <a:spcAft>
                <a:spcPts val="1800"/>
              </a:spcAft>
            </a:pPr>
            <a:r>
              <a:rPr lang="en-US" sz="2800" b="1" dirty="0" smtClean="0">
                <a:latin typeface="Arial" panose="020B0604020202020204" pitchFamily="34" charset="0"/>
                <a:cs typeface="Arial" panose="020B0604020202020204" pitchFamily="34" charset="0"/>
              </a:rPr>
              <a:t>General education requirements for Indiana University</a:t>
            </a:r>
          </a:p>
          <a:p>
            <a:pPr>
              <a:lnSpc>
                <a:spcPct val="130000"/>
              </a:lnSpc>
              <a:spcAft>
                <a:spcPts val="1800"/>
              </a:spcAft>
            </a:pPr>
            <a:r>
              <a:rPr lang="en-US" sz="2800" b="1" dirty="0" smtClean="0">
                <a:latin typeface="Arial" panose="020B0604020202020204" pitchFamily="34" charset="0"/>
                <a:cs typeface="Arial" panose="020B0604020202020204" pitchFamily="34" charset="0"/>
              </a:rPr>
              <a:t>Two intensive writing courses at the undergraduate level in the School of Social Work</a:t>
            </a:r>
          </a:p>
          <a:p>
            <a:pPr>
              <a:lnSpc>
                <a:spcPct val="130000"/>
              </a:lnSpc>
              <a:spcAft>
                <a:spcPts val="1800"/>
              </a:spcAft>
            </a:pPr>
            <a:r>
              <a:rPr lang="en-US" sz="2800" b="1" dirty="0" smtClean="0">
                <a:latin typeface="Arial" panose="020B0604020202020204" pitchFamily="34" charset="0"/>
                <a:cs typeface="Arial" panose="020B0604020202020204" pitchFamily="34" charset="0"/>
              </a:rPr>
              <a:t>Series of written assignments</a:t>
            </a:r>
          </a:p>
          <a:p>
            <a:pPr>
              <a:lnSpc>
                <a:spcPct val="130000"/>
              </a:lnSpc>
              <a:spcAft>
                <a:spcPts val="1800"/>
              </a:spcAft>
            </a:pPr>
            <a:r>
              <a:rPr lang="en-US" sz="2800" b="1" dirty="0">
                <a:latin typeface="Arial" panose="020B0604020202020204" pitchFamily="34" charset="0"/>
                <a:cs typeface="Arial" panose="020B0604020202020204" pitchFamily="34" charset="0"/>
              </a:rPr>
              <a:t>Stages of development for assignments</a:t>
            </a:r>
          </a:p>
          <a:p>
            <a:pPr>
              <a:lnSpc>
                <a:spcPct val="130000"/>
              </a:lnSpc>
              <a:spcAft>
                <a:spcPts val="1800"/>
              </a:spcAft>
            </a:pPr>
            <a:r>
              <a:rPr lang="en-US" sz="2800" b="1" dirty="0" smtClean="0">
                <a:latin typeface="Arial" panose="020B0604020202020204" pitchFamily="34" charset="0"/>
                <a:cs typeface="Arial" panose="020B0604020202020204" pitchFamily="34" charset="0"/>
              </a:rPr>
              <a:t>Gradually move from small to large written assignments</a:t>
            </a:r>
          </a:p>
          <a:p>
            <a:pPr>
              <a:spcAft>
                <a:spcPts val="1200"/>
              </a:spcAft>
            </a:pPr>
            <a:endParaRPr lang="en-US" sz="2000" b="1" dirty="0" smtClean="0"/>
          </a:p>
          <a:p>
            <a:endParaRPr lang="en-US" dirty="0"/>
          </a:p>
        </p:txBody>
      </p:sp>
    </p:spTree>
    <p:extLst>
      <p:ext uri="{BB962C8B-B14F-4D97-AF65-F5344CB8AC3E}">
        <p14:creationId xmlns:p14="http://schemas.microsoft.com/office/powerpoint/2010/main" val="2244745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Grp="1" noChangeArrowheads="1"/>
          </p:cNvSpPr>
          <p:nvPr>
            <p:ph sz="quarter" idx="1"/>
          </p:nvPr>
        </p:nvSpPr>
        <p:spPr>
          <a:xfrm>
            <a:off x="1188719" y="411480"/>
            <a:ext cx="7513321" cy="5982335"/>
          </a:xfrm>
          <a:noFill/>
          <a:ln/>
        </p:spPr>
        <p:txBody>
          <a:bodyPr lIns="92075" tIns="46038" rIns="92075" bIns="46038">
            <a:normAutofit/>
          </a:bodyPr>
          <a:lstStyle/>
          <a:p>
            <a:pPr marL="0" indent="0">
              <a:buNone/>
            </a:pPr>
            <a:r>
              <a:rPr lang="en-US" altLang="en-US" sz="4600" b="1" dirty="0">
                <a:latin typeface="Arial" panose="020B0604020202020204" pitchFamily="34" charset="0"/>
                <a:cs typeface="Arial" panose="020B0604020202020204" pitchFamily="34" charset="0"/>
              </a:rPr>
              <a:t>Do some of your students have </a:t>
            </a:r>
            <a:r>
              <a:rPr lang="en-US" altLang="en-US" sz="4600" b="1" dirty="0" smtClean="0">
                <a:latin typeface="Arial" panose="020B0604020202020204" pitchFamily="34" charset="0"/>
                <a:cs typeface="Arial" panose="020B0604020202020204" pitchFamily="34" charset="0"/>
              </a:rPr>
              <a:t>editor’s block?</a:t>
            </a:r>
            <a:endParaRPr lang="en-US" altLang="en-US" sz="4600" b="1" dirty="0">
              <a:latin typeface="Arial" panose="020B0604020202020204" pitchFamily="34" charset="0"/>
              <a:cs typeface="Arial" panose="020B0604020202020204" pitchFamily="34" charset="0"/>
            </a:endParaRPr>
          </a:p>
          <a:p>
            <a:pPr marL="320040" lvl="1" indent="0">
              <a:buNone/>
            </a:pPr>
            <a:endParaRPr lang="en-US" altLang="en-US" sz="3600" dirty="0">
              <a:solidFill>
                <a:srgbClr val="333399"/>
              </a:solidFill>
              <a:latin typeface="Arial" panose="020B0604020202020204" pitchFamily="34" charset="0"/>
              <a:cs typeface="Arial" panose="020B0604020202020204" pitchFamily="34" charset="0"/>
            </a:endParaRPr>
          </a:p>
          <a:p>
            <a:pPr marL="320040" lvl="1" indent="0">
              <a:buNone/>
            </a:pPr>
            <a:endParaRPr lang="en-US" altLang="en-US" b="1" dirty="0" smtClean="0">
              <a:solidFill>
                <a:schemeClr val="accent1">
                  <a:lumMod val="50000"/>
                </a:schemeClr>
              </a:solidFill>
              <a:latin typeface="Arial" panose="020B0604020202020204" pitchFamily="34" charset="0"/>
              <a:cs typeface="Arial" panose="020B0604020202020204" pitchFamily="34" charset="0"/>
            </a:endParaRPr>
          </a:p>
          <a:p>
            <a:pPr marL="320040" lvl="1" indent="0">
              <a:buNone/>
            </a:pPr>
            <a:r>
              <a:rPr lang="en-US" altLang="en-US" sz="3600" b="1" dirty="0" smtClean="0">
                <a:solidFill>
                  <a:schemeClr val="accent1">
                    <a:lumMod val="50000"/>
                  </a:schemeClr>
                </a:solidFill>
                <a:latin typeface="Arial" panose="020B0604020202020204" pitchFamily="34" charset="0"/>
                <a:cs typeface="Arial" panose="020B0604020202020204" pitchFamily="34" charset="0"/>
              </a:rPr>
              <a:t>Editor’s block results from focusing on the </a:t>
            </a:r>
            <a:r>
              <a:rPr lang="en-US" altLang="en-US" sz="3600" b="1" i="1" dirty="0" smtClean="0">
                <a:solidFill>
                  <a:schemeClr val="accent1">
                    <a:lumMod val="50000"/>
                  </a:schemeClr>
                </a:solidFill>
                <a:latin typeface="Arial" panose="020B0604020202020204" pitchFamily="34" charset="0"/>
                <a:cs typeface="Arial" panose="020B0604020202020204" pitchFamily="34" charset="0"/>
              </a:rPr>
              <a:t>product </a:t>
            </a:r>
            <a:r>
              <a:rPr lang="en-US" altLang="en-US" sz="3600" b="1" dirty="0" smtClean="0">
                <a:solidFill>
                  <a:schemeClr val="accent1">
                    <a:lumMod val="50000"/>
                  </a:schemeClr>
                </a:solidFill>
                <a:latin typeface="Arial" panose="020B0604020202020204" pitchFamily="34" charset="0"/>
                <a:cs typeface="Arial" panose="020B0604020202020204" pitchFamily="34" charset="0"/>
              </a:rPr>
              <a:t>rather than the </a:t>
            </a:r>
            <a:r>
              <a:rPr lang="en-US" altLang="en-US" sz="3600" b="1" i="1" dirty="0" smtClean="0">
                <a:solidFill>
                  <a:schemeClr val="accent1">
                    <a:lumMod val="50000"/>
                  </a:schemeClr>
                </a:solidFill>
                <a:latin typeface="Arial" panose="020B0604020202020204" pitchFamily="34" charset="0"/>
                <a:cs typeface="Arial" panose="020B0604020202020204" pitchFamily="34" charset="0"/>
              </a:rPr>
              <a:t>process.</a:t>
            </a:r>
            <a:endParaRPr lang="en-US" altLang="en-US" sz="3600" b="1" dirty="0" smtClean="0">
              <a:solidFill>
                <a:schemeClr val="accent1">
                  <a:lumMod val="50000"/>
                </a:schemeClr>
              </a:solidFill>
              <a:latin typeface="Arial" panose="020B0604020202020204" pitchFamily="34" charset="0"/>
              <a:cs typeface="Arial" panose="020B0604020202020204" pitchFamily="34" charset="0"/>
            </a:endParaRPr>
          </a:p>
          <a:p>
            <a:pPr marL="0" indent="0">
              <a:buNone/>
            </a:pPr>
            <a:r>
              <a:rPr lang="en-US" altLang="en-US" dirty="0" smtClean="0">
                <a:solidFill>
                  <a:schemeClr val="accent1">
                    <a:lumMod val="50000"/>
                  </a:schemeClr>
                </a:solidFill>
                <a:latin typeface="Arial" panose="020B0604020202020204" pitchFamily="34" charset="0"/>
                <a:cs typeface="Arial" panose="020B0604020202020204" pitchFamily="34" charset="0"/>
              </a:rPr>
              <a:t> </a:t>
            </a:r>
            <a:endParaRPr lang="en-US" altLang="en-US" dirty="0">
              <a:solidFill>
                <a:schemeClr val="accent1">
                  <a:lumMod val="50000"/>
                </a:schemeClr>
              </a:solidFill>
              <a:latin typeface="Arial" panose="020B0604020202020204" pitchFamily="34" charset="0"/>
              <a:cs typeface="Arial" panose="020B0604020202020204" pitchFamily="34" charset="0"/>
            </a:endParaRPr>
          </a:p>
          <a:p>
            <a:pPr lvl="1">
              <a:buFontTx/>
              <a:buNone/>
            </a:pPr>
            <a:endParaRPr lang="en-US" altLang="en-US" dirty="0">
              <a:solidFill>
                <a:srgbClr val="33339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altLang="en-US" sz="5400" b="1" dirty="0" smtClean="0">
                <a:latin typeface="Arial" panose="020B0604020202020204" pitchFamily="34" charset="0"/>
                <a:cs typeface="Arial" panose="020B0604020202020204" pitchFamily="34" charset="0"/>
              </a:rPr>
              <a:t>Editor’s Block</a:t>
            </a:r>
            <a:endParaRPr lang="en-US" altLang="en-US" sz="5400" b="1" dirty="0">
              <a:latin typeface="Arial" panose="020B0604020202020204" pitchFamily="34" charset="0"/>
              <a:cs typeface="Arial" panose="020B0604020202020204" pitchFamily="34" charset="0"/>
            </a:endParaRPr>
          </a:p>
        </p:txBody>
      </p:sp>
      <p:sp>
        <p:nvSpPr>
          <p:cNvPr id="67587" name="Rectangle 3"/>
          <p:cNvSpPr>
            <a:spLocks noGrp="1" noChangeArrowheads="1"/>
          </p:cNvSpPr>
          <p:nvPr>
            <p:ph sz="quarter" idx="1"/>
          </p:nvPr>
        </p:nvSpPr>
        <p:spPr>
          <a:xfrm>
            <a:off x="640373" y="2092989"/>
            <a:ext cx="8197850" cy="4441372"/>
          </a:xfrm>
        </p:spPr>
        <p:txBody>
          <a:bodyPr>
            <a:normAutofit fontScale="47500" lnSpcReduction="20000"/>
          </a:bodyPr>
          <a:lstStyle/>
          <a:p>
            <a:pPr>
              <a:lnSpc>
                <a:spcPct val="150000"/>
              </a:lnSpc>
            </a:pPr>
            <a:r>
              <a:rPr lang="en-US" altLang="en-US" sz="5800" b="1" dirty="0" smtClean="0">
                <a:latin typeface="Arial" panose="020B0604020202020204" pitchFamily="34" charset="0"/>
                <a:cs typeface="Arial" panose="020B0604020202020204" pitchFamily="34" charset="0"/>
              </a:rPr>
              <a:t>Type A:</a:t>
            </a:r>
            <a:r>
              <a:rPr lang="en-US" altLang="en-US" sz="5100" b="1" dirty="0" smtClean="0">
                <a:latin typeface="Arial" panose="020B0604020202020204" pitchFamily="34" charset="0"/>
                <a:cs typeface="Arial" panose="020B0604020202020204" pitchFamily="34" charset="0"/>
              </a:rPr>
              <a:t> </a:t>
            </a:r>
          </a:p>
          <a:p>
            <a:pPr marL="274320" lvl="1" indent="0">
              <a:lnSpc>
                <a:spcPct val="150000"/>
              </a:lnSpc>
              <a:buNone/>
            </a:pPr>
            <a:r>
              <a:rPr lang="en-US" altLang="en-US" sz="4900" b="1" dirty="0" smtClean="0">
                <a:latin typeface="Arial" panose="020B0604020202020204" pitchFamily="34" charset="0"/>
                <a:cs typeface="Arial" panose="020B0604020202020204" pitchFamily="34" charset="0"/>
              </a:rPr>
              <a:t>You edit as you compose, and your ideas get jammed in your head or dissolve before they reach the page.</a:t>
            </a:r>
          </a:p>
          <a:p>
            <a:pPr marL="274320" lvl="1" indent="0">
              <a:lnSpc>
                <a:spcPct val="150000"/>
              </a:lnSpc>
              <a:buNone/>
            </a:pPr>
            <a:endParaRPr lang="en-US" altLang="en-US" sz="2700" b="1" dirty="0" smtClean="0">
              <a:latin typeface="Arial" panose="020B0604020202020204" pitchFamily="34" charset="0"/>
              <a:cs typeface="Arial" panose="020B0604020202020204" pitchFamily="34" charset="0"/>
            </a:endParaRPr>
          </a:p>
          <a:p>
            <a:pPr>
              <a:lnSpc>
                <a:spcPct val="150000"/>
              </a:lnSpc>
            </a:pPr>
            <a:r>
              <a:rPr lang="en-US" altLang="en-US" sz="5800" b="1" dirty="0" smtClean="0">
                <a:latin typeface="Arial" panose="020B0604020202020204" pitchFamily="34" charset="0"/>
                <a:cs typeface="Arial" panose="020B0604020202020204" pitchFamily="34" charset="0"/>
              </a:rPr>
              <a:t>Type B:</a:t>
            </a:r>
            <a:r>
              <a:rPr lang="en-US" altLang="en-US" sz="5100" b="1" dirty="0" smtClean="0">
                <a:latin typeface="Arial" panose="020B0604020202020204" pitchFamily="34" charset="0"/>
                <a:cs typeface="Arial" panose="020B0604020202020204" pitchFamily="34" charset="0"/>
              </a:rPr>
              <a:t> </a:t>
            </a:r>
          </a:p>
          <a:p>
            <a:pPr marL="274320" lvl="1" indent="0">
              <a:lnSpc>
                <a:spcPct val="150000"/>
              </a:lnSpc>
              <a:buNone/>
            </a:pPr>
            <a:r>
              <a:rPr lang="en-US" altLang="en-US" sz="4900" b="1" dirty="0" smtClean="0">
                <a:latin typeface="Arial" panose="020B0604020202020204" pitchFamily="34" charset="0"/>
                <a:cs typeface="Arial" panose="020B0604020202020204" pitchFamily="34" charset="0"/>
              </a:rPr>
              <a:t>You do not proofread or edit your work because you feel anxious about mistakes or are unsure of what to correct.</a:t>
            </a:r>
            <a:r>
              <a:rPr lang="en-US" altLang="en-US" sz="4300" b="1" dirty="0" smtClean="0">
                <a:latin typeface="Arial" panose="020B0604020202020204" pitchFamily="34" charset="0"/>
                <a:cs typeface="Arial" panose="020B0604020202020204" pitchFamily="34" charset="0"/>
              </a:rPr>
              <a:t> </a:t>
            </a:r>
            <a:endParaRPr lang="en-US" altLang="en-US" sz="4300" b="1"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368" y="328655"/>
            <a:ext cx="7772400" cy="1143000"/>
          </a:xfrm>
        </p:spPr>
        <p:txBody>
          <a:bodyPr>
            <a:noAutofit/>
          </a:bodyPr>
          <a:lstStyle/>
          <a:p>
            <a:r>
              <a:rPr lang="en-US" sz="4400" b="1" dirty="0" smtClean="0">
                <a:latin typeface="Arial Black" panose="020B0A04020102020204" pitchFamily="34" charset="0"/>
              </a:rPr>
              <a:t>Our Process – Our Team</a:t>
            </a:r>
            <a:endParaRPr lang="en-US" sz="4400" b="1" dirty="0">
              <a:latin typeface="Arial Black" panose="020B0A04020102020204" pitchFamily="34" charset="0"/>
            </a:endParaRPr>
          </a:p>
        </p:txBody>
      </p:sp>
      <p:sp>
        <p:nvSpPr>
          <p:cNvPr id="3" name="Content Placeholder 2"/>
          <p:cNvSpPr>
            <a:spLocks noGrp="1"/>
          </p:cNvSpPr>
          <p:nvPr>
            <p:ph sz="quarter" idx="1"/>
          </p:nvPr>
        </p:nvSpPr>
        <p:spPr>
          <a:xfrm>
            <a:off x="1208314" y="1639938"/>
            <a:ext cx="6726897" cy="4379862"/>
          </a:xfrm>
        </p:spPr>
        <p:txBody>
          <a:bodyPr>
            <a:normAutofit/>
          </a:bodyPr>
          <a:lstStyle/>
          <a:p>
            <a:r>
              <a:rPr lang="en-US" sz="4200" b="1" dirty="0" smtClean="0">
                <a:latin typeface="Arial" panose="020B0604020202020204" pitchFamily="34" charset="0"/>
                <a:cs typeface="Arial" panose="020B0604020202020204" pitchFamily="34" charset="0"/>
              </a:rPr>
              <a:t>Dona</a:t>
            </a:r>
          </a:p>
          <a:p>
            <a:r>
              <a:rPr lang="en-US" sz="4200" b="1" dirty="0" smtClean="0">
                <a:latin typeface="Arial" panose="020B0604020202020204" pitchFamily="34" charset="0"/>
                <a:cs typeface="Arial" panose="020B0604020202020204" pitchFamily="34" charset="0"/>
              </a:rPr>
              <a:t>Marshelia</a:t>
            </a:r>
          </a:p>
          <a:p>
            <a:r>
              <a:rPr lang="en-US" sz="4200" b="1" dirty="0" smtClean="0">
                <a:latin typeface="Arial" panose="020B0604020202020204" pitchFamily="34" charset="0"/>
                <a:cs typeface="Arial" panose="020B0604020202020204" pitchFamily="34" charset="0"/>
              </a:rPr>
              <a:t>Andrea</a:t>
            </a:r>
            <a:endParaRPr lang="en-US" sz="4200" b="1" dirty="0">
              <a:latin typeface="Arial" panose="020B0604020202020204" pitchFamily="34" charset="0"/>
              <a:cs typeface="Arial" panose="020B0604020202020204" pitchFamily="34" charset="0"/>
            </a:endParaRPr>
          </a:p>
          <a:p>
            <a:pPr marL="0" indent="0">
              <a:buNone/>
            </a:pPr>
            <a:endParaRPr lang="en-US" sz="3200" b="1" dirty="0">
              <a:latin typeface="Arial" panose="020B0604020202020204" pitchFamily="34" charset="0"/>
              <a:cs typeface="Arial" panose="020B0604020202020204" pitchFamily="34" charset="0"/>
            </a:endParaRPr>
          </a:p>
        </p:txBody>
      </p:sp>
      <p:grpSp>
        <p:nvGrpSpPr>
          <p:cNvPr id="4" name="Group 65"/>
          <p:cNvGrpSpPr>
            <a:grpSpLocks/>
          </p:cNvGrpSpPr>
          <p:nvPr/>
        </p:nvGrpSpPr>
        <p:grpSpPr bwMode="auto">
          <a:xfrm>
            <a:off x="1320436" y="1626915"/>
            <a:ext cx="5905978" cy="4386589"/>
            <a:chOff x="4331" y="-76"/>
            <a:chExt cx="1479" cy="1495"/>
          </a:xfrm>
        </p:grpSpPr>
        <p:sp>
          <p:nvSpPr>
            <p:cNvPr id="5" name="Freeform 23"/>
            <p:cNvSpPr>
              <a:spLocks/>
            </p:cNvSpPr>
            <p:nvPr/>
          </p:nvSpPr>
          <p:spPr bwMode="auto">
            <a:xfrm>
              <a:off x="4331" y="915"/>
              <a:ext cx="562" cy="504"/>
            </a:xfrm>
            <a:custGeom>
              <a:avLst/>
              <a:gdLst>
                <a:gd name="T0" fmla="*/ 370 w 2443"/>
                <a:gd name="T1" fmla="*/ 575 h 2018"/>
                <a:gd name="T2" fmla="*/ 212 w 2443"/>
                <a:gd name="T3" fmla="*/ 705 h 2018"/>
                <a:gd name="T4" fmla="*/ 0 w 2443"/>
                <a:gd name="T5" fmla="*/ 892 h 2018"/>
                <a:gd name="T6" fmla="*/ 81 w 2443"/>
                <a:gd name="T7" fmla="*/ 2018 h 2018"/>
                <a:gd name="T8" fmla="*/ 2443 w 2443"/>
                <a:gd name="T9" fmla="*/ 1970 h 2018"/>
                <a:gd name="T10" fmla="*/ 2410 w 2443"/>
                <a:gd name="T11" fmla="*/ 1755 h 2018"/>
                <a:gd name="T12" fmla="*/ 2226 w 2443"/>
                <a:gd name="T13" fmla="*/ 1530 h 2018"/>
                <a:gd name="T14" fmla="*/ 2050 w 2443"/>
                <a:gd name="T15" fmla="*/ 1442 h 2018"/>
                <a:gd name="T16" fmla="*/ 1859 w 2443"/>
                <a:gd name="T17" fmla="*/ 1370 h 2018"/>
                <a:gd name="T18" fmla="*/ 1666 w 2443"/>
                <a:gd name="T19" fmla="*/ 1370 h 2018"/>
                <a:gd name="T20" fmla="*/ 1506 w 2443"/>
                <a:gd name="T21" fmla="*/ 1362 h 2018"/>
                <a:gd name="T22" fmla="*/ 1418 w 2443"/>
                <a:gd name="T23" fmla="*/ 1252 h 2018"/>
                <a:gd name="T24" fmla="*/ 1497 w 2443"/>
                <a:gd name="T25" fmla="*/ 1036 h 2018"/>
                <a:gd name="T26" fmla="*/ 1500 w 2443"/>
                <a:gd name="T27" fmla="*/ 696 h 2018"/>
                <a:gd name="T28" fmla="*/ 1464 w 2443"/>
                <a:gd name="T29" fmla="*/ 586 h 2018"/>
                <a:gd name="T30" fmla="*/ 1493 w 2443"/>
                <a:gd name="T31" fmla="*/ 404 h 2018"/>
                <a:gd name="T32" fmla="*/ 1754 w 2443"/>
                <a:gd name="T33" fmla="*/ 257 h 2018"/>
                <a:gd name="T34" fmla="*/ 1823 w 2443"/>
                <a:gd name="T35" fmla="*/ 177 h 2018"/>
                <a:gd name="T36" fmla="*/ 1788 w 2443"/>
                <a:gd name="T37" fmla="*/ 79 h 2018"/>
                <a:gd name="T38" fmla="*/ 1581 w 2443"/>
                <a:gd name="T39" fmla="*/ 0 h 2018"/>
                <a:gd name="T40" fmla="*/ 1345 w 2443"/>
                <a:gd name="T41" fmla="*/ 14 h 2018"/>
                <a:gd name="T42" fmla="*/ 1212 w 2443"/>
                <a:gd name="T43" fmla="*/ 103 h 2018"/>
                <a:gd name="T44" fmla="*/ 1168 w 2443"/>
                <a:gd name="T45" fmla="*/ 231 h 2018"/>
                <a:gd name="T46" fmla="*/ 1222 w 2443"/>
                <a:gd name="T47" fmla="*/ 498 h 2018"/>
                <a:gd name="T48" fmla="*/ 1262 w 2443"/>
                <a:gd name="T49" fmla="*/ 776 h 2018"/>
                <a:gd name="T50" fmla="*/ 1192 w 2443"/>
                <a:gd name="T51" fmla="*/ 941 h 2018"/>
                <a:gd name="T52" fmla="*/ 1016 w 2443"/>
                <a:gd name="T53" fmla="*/ 1126 h 2018"/>
                <a:gd name="T54" fmla="*/ 769 w 2443"/>
                <a:gd name="T55" fmla="*/ 1119 h 2018"/>
                <a:gd name="T56" fmla="*/ 533 w 2443"/>
                <a:gd name="T57" fmla="*/ 1011 h 2018"/>
                <a:gd name="T58" fmla="*/ 424 w 2443"/>
                <a:gd name="T59" fmla="*/ 705 h 2018"/>
                <a:gd name="T60" fmla="*/ 429 w 2443"/>
                <a:gd name="T61" fmla="*/ 586 h 2018"/>
                <a:gd name="T62" fmla="*/ 370 w 2443"/>
                <a:gd name="T63" fmla="*/ 575 h 2018"/>
                <a:gd name="T64" fmla="*/ 370 w 2443"/>
                <a:gd name="T65" fmla="*/ 575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3" h="2018">
                  <a:moveTo>
                    <a:pt x="370" y="575"/>
                  </a:moveTo>
                  <a:lnTo>
                    <a:pt x="212" y="705"/>
                  </a:lnTo>
                  <a:lnTo>
                    <a:pt x="0" y="892"/>
                  </a:lnTo>
                  <a:lnTo>
                    <a:pt x="81" y="2018"/>
                  </a:lnTo>
                  <a:lnTo>
                    <a:pt x="2443" y="1970"/>
                  </a:lnTo>
                  <a:lnTo>
                    <a:pt x="2410" y="1755"/>
                  </a:lnTo>
                  <a:lnTo>
                    <a:pt x="2226" y="1530"/>
                  </a:lnTo>
                  <a:lnTo>
                    <a:pt x="2050" y="1442"/>
                  </a:lnTo>
                  <a:lnTo>
                    <a:pt x="1859" y="1370"/>
                  </a:lnTo>
                  <a:lnTo>
                    <a:pt x="1666" y="1370"/>
                  </a:lnTo>
                  <a:lnTo>
                    <a:pt x="1506" y="1362"/>
                  </a:lnTo>
                  <a:lnTo>
                    <a:pt x="1418" y="1252"/>
                  </a:lnTo>
                  <a:lnTo>
                    <a:pt x="1497" y="1036"/>
                  </a:lnTo>
                  <a:lnTo>
                    <a:pt x="1500" y="696"/>
                  </a:lnTo>
                  <a:lnTo>
                    <a:pt x="1464" y="586"/>
                  </a:lnTo>
                  <a:lnTo>
                    <a:pt x="1493" y="404"/>
                  </a:lnTo>
                  <a:lnTo>
                    <a:pt x="1754" y="257"/>
                  </a:lnTo>
                  <a:lnTo>
                    <a:pt x="1823" y="177"/>
                  </a:lnTo>
                  <a:lnTo>
                    <a:pt x="1788" y="79"/>
                  </a:lnTo>
                  <a:lnTo>
                    <a:pt x="1581" y="0"/>
                  </a:lnTo>
                  <a:lnTo>
                    <a:pt x="1345" y="14"/>
                  </a:lnTo>
                  <a:lnTo>
                    <a:pt x="1212" y="103"/>
                  </a:lnTo>
                  <a:lnTo>
                    <a:pt x="1168" y="231"/>
                  </a:lnTo>
                  <a:lnTo>
                    <a:pt x="1222" y="498"/>
                  </a:lnTo>
                  <a:lnTo>
                    <a:pt x="1262" y="776"/>
                  </a:lnTo>
                  <a:lnTo>
                    <a:pt x="1192" y="941"/>
                  </a:lnTo>
                  <a:lnTo>
                    <a:pt x="1016" y="1126"/>
                  </a:lnTo>
                  <a:lnTo>
                    <a:pt x="769" y="1119"/>
                  </a:lnTo>
                  <a:lnTo>
                    <a:pt x="533" y="1011"/>
                  </a:lnTo>
                  <a:lnTo>
                    <a:pt x="424" y="705"/>
                  </a:lnTo>
                  <a:lnTo>
                    <a:pt x="429" y="586"/>
                  </a:lnTo>
                  <a:lnTo>
                    <a:pt x="370" y="575"/>
                  </a:lnTo>
                  <a:lnTo>
                    <a:pt x="370" y="575"/>
                  </a:lnTo>
                  <a:close/>
                </a:path>
              </a:pathLst>
            </a:custGeom>
            <a:gradFill rotWithShape="1">
              <a:gsLst>
                <a:gs pos="0">
                  <a:schemeClr val="accent2"/>
                </a:gs>
                <a:gs pos="100000">
                  <a:schemeClr val="folHlink"/>
                </a:gs>
              </a:gsLst>
              <a:lin ang="0" scaled="1"/>
            </a:gradFill>
            <a:ln w="9525">
              <a:solidFill>
                <a:srgbClr val="000000"/>
              </a:solidFill>
              <a:round/>
              <a:headEnd/>
              <a:tailEnd/>
            </a:ln>
            <a:extLst/>
          </p:spPr>
          <p:txBody>
            <a:bodyPr/>
            <a:lstStyle/>
            <a:p>
              <a:endParaRPr lang="en-US"/>
            </a:p>
          </p:txBody>
        </p:sp>
        <p:sp>
          <p:nvSpPr>
            <p:cNvPr id="6" name="Freeform 24"/>
            <p:cNvSpPr>
              <a:spLocks/>
            </p:cNvSpPr>
            <p:nvPr/>
          </p:nvSpPr>
          <p:spPr bwMode="auto">
            <a:xfrm>
              <a:off x="5291" y="1074"/>
              <a:ext cx="360" cy="267"/>
            </a:xfrm>
            <a:custGeom>
              <a:avLst/>
              <a:gdLst>
                <a:gd name="T0" fmla="*/ 80 w 1443"/>
                <a:gd name="T1" fmla="*/ 0 h 1068"/>
                <a:gd name="T2" fmla="*/ 48 w 1443"/>
                <a:gd name="T3" fmla="*/ 138 h 1068"/>
                <a:gd name="T4" fmla="*/ 0 w 1443"/>
                <a:gd name="T5" fmla="*/ 299 h 1068"/>
                <a:gd name="T6" fmla="*/ 56 w 1443"/>
                <a:gd name="T7" fmla="*/ 475 h 1068"/>
                <a:gd name="T8" fmla="*/ 168 w 1443"/>
                <a:gd name="T9" fmla="*/ 546 h 1068"/>
                <a:gd name="T10" fmla="*/ 464 w 1443"/>
                <a:gd name="T11" fmla="*/ 555 h 1068"/>
                <a:gd name="T12" fmla="*/ 647 w 1443"/>
                <a:gd name="T13" fmla="*/ 586 h 1068"/>
                <a:gd name="T14" fmla="*/ 792 w 1443"/>
                <a:gd name="T15" fmla="*/ 676 h 1068"/>
                <a:gd name="T16" fmla="*/ 880 w 1443"/>
                <a:gd name="T17" fmla="*/ 787 h 1068"/>
                <a:gd name="T18" fmla="*/ 983 w 1443"/>
                <a:gd name="T19" fmla="*/ 1067 h 1068"/>
                <a:gd name="T20" fmla="*/ 1397 w 1443"/>
                <a:gd name="T21" fmla="*/ 1068 h 1068"/>
                <a:gd name="T22" fmla="*/ 1443 w 1443"/>
                <a:gd name="T23" fmla="*/ 727 h 1068"/>
                <a:gd name="T24" fmla="*/ 1215 w 1443"/>
                <a:gd name="T25" fmla="*/ 544 h 1068"/>
                <a:gd name="T26" fmla="*/ 1131 w 1443"/>
                <a:gd name="T27" fmla="*/ 691 h 1068"/>
                <a:gd name="T28" fmla="*/ 1048 w 1443"/>
                <a:gd name="T29" fmla="*/ 553 h 1068"/>
                <a:gd name="T30" fmla="*/ 951 w 1443"/>
                <a:gd name="T31" fmla="*/ 291 h 1068"/>
                <a:gd name="T32" fmla="*/ 863 w 1443"/>
                <a:gd name="T33" fmla="*/ 155 h 1068"/>
                <a:gd name="T34" fmla="*/ 647 w 1443"/>
                <a:gd name="T35" fmla="*/ 58 h 1068"/>
                <a:gd name="T36" fmla="*/ 416 w 1443"/>
                <a:gd name="T37" fmla="*/ 98 h 1068"/>
                <a:gd name="T38" fmla="*/ 239 w 1443"/>
                <a:gd name="T39" fmla="*/ 171 h 1068"/>
                <a:gd name="T40" fmla="*/ 80 w 1443"/>
                <a:gd name="T41" fmla="*/ 0 h 1068"/>
                <a:gd name="T42" fmla="*/ 80 w 1443"/>
                <a:gd name="T43" fmla="*/ 0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3" h="1068">
                  <a:moveTo>
                    <a:pt x="80" y="0"/>
                  </a:moveTo>
                  <a:lnTo>
                    <a:pt x="48" y="138"/>
                  </a:lnTo>
                  <a:lnTo>
                    <a:pt x="0" y="299"/>
                  </a:lnTo>
                  <a:lnTo>
                    <a:pt x="56" y="475"/>
                  </a:lnTo>
                  <a:lnTo>
                    <a:pt x="168" y="546"/>
                  </a:lnTo>
                  <a:lnTo>
                    <a:pt x="464" y="555"/>
                  </a:lnTo>
                  <a:lnTo>
                    <a:pt x="647" y="586"/>
                  </a:lnTo>
                  <a:lnTo>
                    <a:pt x="792" y="676"/>
                  </a:lnTo>
                  <a:lnTo>
                    <a:pt x="880" y="787"/>
                  </a:lnTo>
                  <a:lnTo>
                    <a:pt x="983" y="1067"/>
                  </a:lnTo>
                  <a:lnTo>
                    <a:pt x="1397" y="1068"/>
                  </a:lnTo>
                  <a:lnTo>
                    <a:pt x="1443" y="727"/>
                  </a:lnTo>
                  <a:lnTo>
                    <a:pt x="1215" y="544"/>
                  </a:lnTo>
                  <a:lnTo>
                    <a:pt x="1131" y="691"/>
                  </a:lnTo>
                  <a:lnTo>
                    <a:pt x="1048" y="553"/>
                  </a:lnTo>
                  <a:lnTo>
                    <a:pt x="951" y="291"/>
                  </a:lnTo>
                  <a:lnTo>
                    <a:pt x="863" y="155"/>
                  </a:lnTo>
                  <a:lnTo>
                    <a:pt x="647" y="58"/>
                  </a:lnTo>
                  <a:lnTo>
                    <a:pt x="416" y="98"/>
                  </a:lnTo>
                  <a:lnTo>
                    <a:pt x="239" y="171"/>
                  </a:lnTo>
                  <a:lnTo>
                    <a:pt x="80" y="0"/>
                  </a:lnTo>
                  <a:lnTo>
                    <a:pt x="80" y="0"/>
                  </a:lnTo>
                  <a:close/>
                </a:path>
              </a:pathLst>
            </a:custGeom>
            <a:solidFill>
              <a:schemeClr val="folHlink"/>
            </a:solidFill>
            <a:ln w="9525">
              <a:solidFill>
                <a:srgbClr val="000000"/>
              </a:solidFill>
              <a:round/>
              <a:headEnd/>
              <a:tailEnd/>
            </a:ln>
            <a:extLst/>
          </p:spPr>
          <p:txBody>
            <a:bodyPr/>
            <a:lstStyle/>
            <a:p>
              <a:endParaRPr lang="en-US"/>
            </a:p>
          </p:txBody>
        </p:sp>
        <p:sp>
          <p:nvSpPr>
            <p:cNvPr id="7" name="Freeform 25"/>
            <p:cNvSpPr>
              <a:spLocks/>
            </p:cNvSpPr>
            <p:nvPr/>
          </p:nvSpPr>
          <p:spPr bwMode="auto">
            <a:xfrm>
              <a:off x="5087" y="731"/>
              <a:ext cx="317" cy="398"/>
            </a:xfrm>
            <a:custGeom>
              <a:avLst/>
              <a:gdLst>
                <a:gd name="T0" fmla="*/ 471 w 1271"/>
                <a:gd name="T1" fmla="*/ 253 h 1591"/>
                <a:gd name="T2" fmla="*/ 679 w 1271"/>
                <a:gd name="T3" fmla="*/ 15 h 1591"/>
                <a:gd name="T4" fmla="*/ 992 w 1271"/>
                <a:gd name="T5" fmla="*/ 0 h 1591"/>
                <a:gd name="T6" fmla="*/ 1099 w 1271"/>
                <a:gd name="T7" fmla="*/ 130 h 1591"/>
                <a:gd name="T8" fmla="*/ 1223 w 1271"/>
                <a:gd name="T9" fmla="*/ 223 h 1591"/>
                <a:gd name="T10" fmla="*/ 1271 w 1271"/>
                <a:gd name="T11" fmla="*/ 516 h 1591"/>
                <a:gd name="T12" fmla="*/ 1127 w 1271"/>
                <a:gd name="T13" fmla="*/ 480 h 1591"/>
                <a:gd name="T14" fmla="*/ 873 w 1271"/>
                <a:gd name="T15" fmla="*/ 448 h 1591"/>
                <a:gd name="T16" fmla="*/ 664 w 1271"/>
                <a:gd name="T17" fmla="*/ 568 h 1591"/>
                <a:gd name="T18" fmla="*/ 656 w 1271"/>
                <a:gd name="T19" fmla="*/ 863 h 1591"/>
                <a:gd name="T20" fmla="*/ 648 w 1271"/>
                <a:gd name="T21" fmla="*/ 1344 h 1591"/>
                <a:gd name="T22" fmla="*/ 437 w 1271"/>
                <a:gd name="T23" fmla="*/ 1580 h 1591"/>
                <a:gd name="T24" fmla="*/ 136 w 1271"/>
                <a:gd name="T25" fmla="*/ 1591 h 1591"/>
                <a:gd name="T26" fmla="*/ 0 w 1271"/>
                <a:gd name="T27" fmla="*/ 1176 h 1591"/>
                <a:gd name="T28" fmla="*/ 424 w 1271"/>
                <a:gd name="T29" fmla="*/ 1088 h 1591"/>
                <a:gd name="T30" fmla="*/ 464 w 1271"/>
                <a:gd name="T31" fmla="*/ 808 h 1591"/>
                <a:gd name="T32" fmla="*/ 400 w 1271"/>
                <a:gd name="T33" fmla="*/ 368 h 1591"/>
                <a:gd name="T34" fmla="*/ 471 w 1271"/>
                <a:gd name="T35" fmla="*/ 253 h 1591"/>
                <a:gd name="T36" fmla="*/ 471 w 1271"/>
                <a:gd name="T37" fmla="*/ 253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1" h="1591">
                  <a:moveTo>
                    <a:pt x="471" y="253"/>
                  </a:moveTo>
                  <a:lnTo>
                    <a:pt x="679" y="15"/>
                  </a:lnTo>
                  <a:lnTo>
                    <a:pt x="992" y="0"/>
                  </a:lnTo>
                  <a:lnTo>
                    <a:pt x="1099" y="130"/>
                  </a:lnTo>
                  <a:lnTo>
                    <a:pt x="1223" y="223"/>
                  </a:lnTo>
                  <a:lnTo>
                    <a:pt x="1271" y="516"/>
                  </a:lnTo>
                  <a:lnTo>
                    <a:pt x="1127" y="480"/>
                  </a:lnTo>
                  <a:lnTo>
                    <a:pt x="873" y="448"/>
                  </a:lnTo>
                  <a:lnTo>
                    <a:pt x="664" y="568"/>
                  </a:lnTo>
                  <a:lnTo>
                    <a:pt x="656" y="863"/>
                  </a:lnTo>
                  <a:lnTo>
                    <a:pt x="648" y="1344"/>
                  </a:lnTo>
                  <a:lnTo>
                    <a:pt x="437" y="1580"/>
                  </a:lnTo>
                  <a:lnTo>
                    <a:pt x="136" y="1591"/>
                  </a:lnTo>
                  <a:lnTo>
                    <a:pt x="0" y="1176"/>
                  </a:lnTo>
                  <a:lnTo>
                    <a:pt x="424" y="1088"/>
                  </a:lnTo>
                  <a:lnTo>
                    <a:pt x="464" y="808"/>
                  </a:lnTo>
                  <a:lnTo>
                    <a:pt x="400" y="368"/>
                  </a:lnTo>
                  <a:lnTo>
                    <a:pt x="471" y="253"/>
                  </a:lnTo>
                  <a:lnTo>
                    <a:pt x="471" y="253"/>
                  </a:lnTo>
                  <a:close/>
                </a:path>
              </a:pathLst>
            </a:custGeom>
            <a:solidFill>
              <a:schemeClr val="folHlink"/>
            </a:solidFill>
            <a:ln w="9525">
              <a:solidFill>
                <a:srgbClr val="000000"/>
              </a:solidFill>
              <a:round/>
              <a:headEnd/>
              <a:tailEnd/>
            </a:ln>
            <a:extLst/>
          </p:spPr>
          <p:txBody>
            <a:bodyPr/>
            <a:lstStyle/>
            <a:p>
              <a:endParaRPr lang="en-US"/>
            </a:p>
          </p:txBody>
        </p:sp>
        <p:sp>
          <p:nvSpPr>
            <p:cNvPr id="8" name="Freeform 26"/>
            <p:cNvSpPr>
              <a:spLocks/>
            </p:cNvSpPr>
            <p:nvPr/>
          </p:nvSpPr>
          <p:spPr bwMode="auto">
            <a:xfrm>
              <a:off x="4949" y="659"/>
              <a:ext cx="176" cy="372"/>
            </a:xfrm>
            <a:custGeom>
              <a:avLst/>
              <a:gdLst>
                <a:gd name="T0" fmla="*/ 32 w 703"/>
                <a:gd name="T1" fmla="*/ 0 h 1488"/>
                <a:gd name="T2" fmla="*/ 703 w 703"/>
                <a:gd name="T3" fmla="*/ 23 h 1488"/>
                <a:gd name="T4" fmla="*/ 568 w 703"/>
                <a:gd name="T5" fmla="*/ 223 h 1488"/>
                <a:gd name="T6" fmla="*/ 343 w 703"/>
                <a:gd name="T7" fmla="*/ 431 h 1488"/>
                <a:gd name="T8" fmla="*/ 174 w 703"/>
                <a:gd name="T9" fmla="*/ 565 h 1488"/>
                <a:gd name="T10" fmla="*/ 192 w 703"/>
                <a:gd name="T11" fmla="*/ 768 h 1488"/>
                <a:gd name="T12" fmla="*/ 207 w 703"/>
                <a:gd name="T13" fmla="*/ 1024 h 1488"/>
                <a:gd name="T14" fmla="*/ 325 w 703"/>
                <a:gd name="T15" fmla="*/ 1275 h 1488"/>
                <a:gd name="T16" fmla="*/ 0 w 703"/>
                <a:gd name="T17" fmla="*/ 1488 h 1488"/>
                <a:gd name="T18" fmla="*/ 32 w 703"/>
                <a:gd name="T19" fmla="*/ 0 h 1488"/>
                <a:gd name="T20" fmla="*/ 32 w 703"/>
                <a:gd name="T21" fmla="*/ 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3" h="1488">
                  <a:moveTo>
                    <a:pt x="32" y="0"/>
                  </a:moveTo>
                  <a:lnTo>
                    <a:pt x="703" y="23"/>
                  </a:lnTo>
                  <a:lnTo>
                    <a:pt x="568" y="223"/>
                  </a:lnTo>
                  <a:lnTo>
                    <a:pt x="343" y="431"/>
                  </a:lnTo>
                  <a:lnTo>
                    <a:pt x="174" y="565"/>
                  </a:lnTo>
                  <a:lnTo>
                    <a:pt x="192" y="768"/>
                  </a:lnTo>
                  <a:lnTo>
                    <a:pt x="207" y="1024"/>
                  </a:lnTo>
                  <a:lnTo>
                    <a:pt x="325" y="1275"/>
                  </a:lnTo>
                  <a:lnTo>
                    <a:pt x="0" y="1488"/>
                  </a:lnTo>
                  <a:lnTo>
                    <a:pt x="32" y="0"/>
                  </a:lnTo>
                  <a:lnTo>
                    <a:pt x="32" y="0"/>
                  </a:lnTo>
                  <a:close/>
                </a:path>
              </a:pathLst>
            </a:custGeom>
            <a:solidFill>
              <a:schemeClr val="folHlink"/>
            </a:solidFill>
            <a:ln w="9525">
              <a:solidFill>
                <a:srgbClr val="000000"/>
              </a:solidFill>
              <a:round/>
              <a:headEnd/>
              <a:tailEnd/>
            </a:ln>
            <a:extLst/>
          </p:spPr>
          <p:txBody>
            <a:bodyPr/>
            <a:lstStyle/>
            <a:p>
              <a:endParaRPr lang="en-US"/>
            </a:p>
          </p:txBody>
        </p:sp>
        <p:sp>
          <p:nvSpPr>
            <p:cNvPr id="9" name="Freeform 27"/>
            <p:cNvSpPr>
              <a:spLocks/>
            </p:cNvSpPr>
            <p:nvPr/>
          </p:nvSpPr>
          <p:spPr bwMode="auto">
            <a:xfrm>
              <a:off x="5438" y="1089"/>
              <a:ext cx="116" cy="79"/>
            </a:xfrm>
            <a:custGeom>
              <a:avLst/>
              <a:gdLst>
                <a:gd name="T0" fmla="*/ 0 w 465"/>
                <a:gd name="T1" fmla="*/ 6 h 318"/>
                <a:gd name="T2" fmla="*/ 4 w 465"/>
                <a:gd name="T3" fmla="*/ 113 h 318"/>
                <a:gd name="T4" fmla="*/ 45 w 465"/>
                <a:gd name="T5" fmla="*/ 175 h 318"/>
                <a:gd name="T6" fmla="*/ 172 w 465"/>
                <a:gd name="T7" fmla="*/ 297 h 318"/>
                <a:gd name="T8" fmla="*/ 465 w 465"/>
                <a:gd name="T9" fmla="*/ 318 h 318"/>
                <a:gd name="T10" fmla="*/ 339 w 465"/>
                <a:gd name="T11" fmla="*/ 168 h 318"/>
                <a:gd name="T12" fmla="*/ 139 w 465"/>
                <a:gd name="T13" fmla="*/ 0 h 318"/>
                <a:gd name="T14" fmla="*/ 0 w 465"/>
                <a:gd name="T15" fmla="*/ 6 h 318"/>
                <a:gd name="T16" fmla="*/ 0 w 465"/>
                <a:gd name="T17" fmla="*/ 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318">
                  <a:moveTo>
                    <a:pt x="0" y="6"/>
                  </a:moveTo>
                  <a:lnTo>
                    <a:pt x="4" y="113"/>
                  </a:lnTo>
                  <a:lnTo>
                    <a:pt x="45" y="175"/>
                  </a:lnTo>
                  <a:lnTo>
                    <a:pt x="172" y="297"/>
                  </a:lnTo>
                  <a:lnTo>
                    <a:pt x="465" y="318"/>
                  </a:lnTo>
                  <a:lnTo>
                    <a:pt x="339" y="168"/>
                  </a:lnTo>
                  <a:lnTo>
                    <a:pt x="139" y="0"/>
                  </a:lnTo>
                  <a:lnTo>
                    <a:pt x="0" y="6"/>
                  </a:lnTo>
                  <a:lnTo>
                    <a:pt x="0" y="6"/>
                  </a:lnTo>
                  <a:close/>
                </a:path>
              </a:pathLst>
            </a:custGeom>
            <a:solidFill>
              <a:schemeClr val="folHlink"/>
            </a:solidFill>
            <a:ln w="9525">
              <a:solidFill>
                <a:srgbClr val="000000"/>
              </a:solidFill>
              <a:round/>
              <a:headEnd/>
              <a:tailEnd/>
            </a:ln>
            <a:extLst/>
          </p:spPr>
          <p:txBody>
            <a:bodyPr/>
            <a:lstStyle/>
            <a:p>
              <a:endParaRPr lang="en-US"/>
            </a:p>
          </p:txBody>
        </p:sp>
        <p:sp>
          <p:nvSpPr>
            <p:cNvPr id="10" name="Freeform 28"/>
            <p:cNvSpPr>
              <a:spLocks/>
            </p:cNvSpPr>
            <p:nvPr/>
          </p:nvSpPr>
          <p:spPr bwMode="auto">
            <a:xfrm>
              <a:off x="5595" y="1191"/>
              <a:ext cx="64" cy="70"/>
            </a:xfrm>
            <a:custGeom>
              <a:avLst/>
              <a:gdLst>
                <a:gd name="T0" fmla="*/ 223 w 256"/>
                <a:gd name="T1" fmla="*/ 0 h 282"/>
                <a:gd name="T2" fmla="*/ 0 w 256"/>
                <a:gd name="T3" fmla="*/ 79 h 282"/>
                <a:gd name="T4" fmla="*/ 256 w 256"/>
                <a:gd name="T5" fmla="*/ 282 h 282"/>
                <a:gd name="T6" fmla="*/ 223 w 256"/>
                <a:gd name="T7" fmla="*/ 0 h 282"/>
                <a:gd name="T8" fmla="*/ 223 w 256"/>
                <a:gd name="T9" fmla="*/ 0 h 282"/>
              </a:gdLst>
              <a:ahLst/>
              <a:cxnLst>
                <a:cxn ang="0">
                  <a:pos x="T0" y="T1"/>
                </a:cxn>
                <a:cxn ang="0">
                  <a:pos x="T2" y="T3"/>
                </a:cxn>
                <a:cxn ang="0">
                  <a:pos x="T4" y="T5"/>
                </a:cxn>
                <a:cxn ang="0">
                  <a:pos x="T6" y="T7"/>
                </a:cxn>
                <a:cxn ang="0">
                  <a:pos x="T8" y="T9"/>
                </a:cxn>
              </a:cxnLst>
              <a:rect l="0" t="0" r="r" b="b"/>
              <a:pathLst>
                <a:path w="256" h="282">
                  <a:moveTo>
                    <a:pt x="223" y="0"/>
                  </a:moveTo>
                  <a:lnTo>
                    <a:pt x="0" y="79"/>
                  </a:lnTo>
                  <a:lnTo>
                    <a:pt x="256" y="282"/>
                  </a:lnTo>
                  <a:lnTo>
                    <a:pt x="223" y="0"/>
                  </a:lnTo>
                  <a:lnTo>
                    <a:pt x="223" y="0"/>
                  </a:lnTo>
                  <a:close/>
                </a:path>
              </a:pathLst>
            </a:custGeom>
            <a:solidFill>
              <a:schemeClr val="folHlink"/>
            </a:solidFill>
            <a:ln w="9525">
              <a:solidFill>
                <a:srgbClr val="000000"/>
              </a:solidFill>
              <a:round/>
              <a:headEnd/>
              <a:tailEnd/>
            </a:ln>
            <a:extLst/>
          </p:spPr>
          <p:txBody>
            <a:bodyPr/>
            <a:lstStyle/>
            <a:p>
              <a:endParaRPr lang="en-US"/>
            </a:p>
          </p:txBody>
        </p:sp>
        <p:sp>
          <p:nvSpPr>
            <p:cNvPr id="11" name="Freeform 29"/>
            <p:cNvSpPr>
              <a:spLocks/>
            </p:cNvSpPr>
            <p:nvPr/>
          </p:nvSpPr>
          <p:spPr bwMode="auto">
            <a:xfrm>
              <a:off x="5155" y="741"/>
              <a:ext cx="219" cy="312"/>
            </a:xfrm>
            <a:custGeom>
              <a:avLst/>
              <a:gdLst>
                <a:gd name="T0" fmla="*/ 0 w 876"/>
                <a:gd name="T1" fmla="*/ 1151 h 1248"/>
                <a:gd name="T2" fmla="*/ 192 w 876"/>
                <a:gd name="T3" fmla="*/ 1239 h 1248"/>
                <a:gd name="T4" fmla="*/ 360 w 876"/>
                <a:gd name="T5" fmla="*/ 1248 h 1248"/>
                <a:gd name="T6" fmla="*/ 374 w 876"/>
                <a:gd name="T7" fmla="*/ 1091 h 1248"/>
                <a:gd name="T8" fmla="*/ 352 w 876"/>
                <a:gd name="T9" fmla="*/ 783 h 1248"/>
                <a:gd name="T10" fmla="*/ 352 w 876"/>
                <a:gd name="T11" fmla="*/ 591 h 1248"/>
                <a:gd name="T12" fmla="*/ 436 w 876"/>
                <a:gd name="T13" fmla="*/ 428 h 1248"/>
                <a:gd name="T14" fmla="*/ 730 w 876"/>
                <a:gd name="T15" fmla="*/ 414 h 1248"/>
                <a:gd name="T16" fmla="*/ 735 w 876"/>
                <a:gd name="T17" fmla="*/ 272 h 1248"/>
                <a:gd name="T18" fmla="*/ 815 w 876"/>
                <a:gd name="T19" fmla="*/ 168 h 1248"/>
                <a:gd name="T20" fmla="*/ 876 w 876"/>
                <a:gd name="T21" fmla="*/ 126 h 1248"/>
                <a:gd name="T22" fmla="*/ 712 w 876"/>
                <a:gd name="T23" fmla="*/ 23 h 1248"/>
                <a:gd name="T24" fmla="*/ 440 w 876"/>
                <a:gd name="T25" fmla="*/ 0 h 1248"/>
                <a:gd name="T26" fmla="*/ 264 w 876"/>
                <a:gd name="T27" fmla="*/ 135 h 1248"/>
                <a:gd name="T28" fmla="*/ 115 w 876"/>
                <a:gd name="T29" fmla="*/ 271 h 1248"/>
                <a:gd name="T30" fmla="*/ 128 w 876"/>
                <a:gd name="T31" fmla="*/ 672 h 1248"/>
                <a:gd name="T32" fmla="*/ 0 w 876"/>
                <a:gd name="T33" fmla="*/ 1151 h 1248"/>
                <a:gd name="T34" fmla="*/ 0 w 876"/>
                <a:gd name="T35" fmla="*/ 1151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6" h="1248">
                  <a:moveTo>
                    <a:pt x="0" y="1151"/>
                  </a:moveTo>
                  <a:lnTo>
                    <a:pt x="192" y="1239"/>
                  </a:lnTo>
                  <a:lnTo>
                    <a:pt x="360" y="1248"/>
                  </a:lnTo>
                  <a:lnTo>
                    <a:pt x="374" y="1091"/>
                  </a:lnTo>
                  <a:lnTo>
                    <a:pt x="352" y="783"/>
                  </a:lnTo>
                  <a:lnTo>
                    <a:pt x="352" y="591"/>
                  </a:lnTo>
                  <a:lnTo>
                    <a:pt x="436" y="428"/>
                  </a:lnTo>
                  <a:lnTo>
                    <a:pt x="730" y="414"/>
                  </a:lnTo>
                  <a:lnTo>
                    <a:pt x="735" y="272"/>
                  </a:lnTo>
                  <a:lnTo>
                    <a:pt x="815" y="168"/>
                  </a:lnTo>
                  <a:lnTo>
                    <a:pt x="876" y="126"/>
                  </a:lnTo>
                  <a:lnTo>
                    <a:pt x="712" y="23"/>
                  </a:lnTo>
                  <a:lnTo>
                    <a:pt x="440" y="0"/>
                  </a:lnTo>
                  <a:lnTo>
                    <a:pt x="264" y="135"/>
                  </a:lnTo>
                  <a:lnTo>
                    <a:pt x="115" y="271"/>
                  </a:lnTo>
                  <a:lnTo>
                    <a:pt x="128" y="672"/>
                  </a:lnTo>
                  <a:lnTo>
                    <a:pt x="0" y="1151"/>
                  </a:lnTo>
                  <a:lnTo>
                    <a:pt x="0" y="1151"/>
                  </a:lnTo>
                  <a:close/>
                </a:path>
              </a:pathLst>
            </a:custGeom>
            <a:solidFill>
              <a:schemeClr val="folHlink"/>
            </a:solidFill>
            <a:ln w="9525">
              <a:solidFill>
                <a:srgbClr val="000000"/>
              </a:solidFill>
              <a:round/>
              <a:headEnd/>
              <a:tailEnd/>
            </a:ln>
            <a:extLst/>
          </p:spPr>
          <p:txBody>
            <a:bodyPr/>
            <a:lstStyle/>
            <a:p>
              <a:endParaRPr lang="en-US"/>
            </a:p>
          </p:txBody>
        </p:sp>
        <p:sp>
          <p:nvSpPr>
            <p:cNvPr id="12" name="Freeform 30"/>
            <p:cNvSpPr>
              <a:spLocks/>
            </p:cNvSpPr>
            <p:nvPr/>
          </p:nvSpPr>
          <p:spPr bwMode="auto">
            <a:xfrm>
              <a:off x="5087" y="1021"/>
              <a:ext cx="64" cy="90"/>
            </a:xfrm>
            <a:custGeom>
              <a:avLst/>
              <a:gdLst>
                <a:gd name="T0" fmla="*/ 176 w 256"/>
                <a:gd name="T1" fmla="*/ 0 h 359"/>
                <a:gd name="T2" fmla="*/ 168 w 256"/>
                <a:gd name="T3" fmla="*/ 160 h 359"/>
                <a:gd name="T4" fmla="*/ 256 w 256"/>
                <a:gd name="T5" fmla="*/ 359 h 359"/>
                <a:gd name="T6" fmla="*/ 88 w 256"/>
                <a:gd name="T7" fmla="*/ 231 h 359"/>
                <a:gd name="T8" fmla="*/ 0 w 256"/>
                <a:gd name="T9" fmla="*/ 16 h 359"/>
                <a:gd name="T10" fmla="*/ 176 w 256"/>
                <a:gd name="T11" fmla="*/ 0 h 359"/>
                <a:gd name="T12" fmla="*/ 176 w 256"/>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256" h="359">
                  <a:moveTo>
                    <a:pt x="176" y="0"/>
                  </a:moveTo>
                  <a:lnTo>
                    <a:pt x="168" y="160"/>
                  </a:lnTo>
                  <a:lnTo>
                    <a:pt x="256" y="359"/>
                  </a:lnTo>
                  <a:lnTo>
                    <a:pt x="88" y="231"/>
                  </a:lnTo>
                  <a:lnTo>
                    <a:pt x="0" y="16"/>
                  </a:lnTo>
                  <a:lnTo>
                    <a:pt x="176" y="0"/>
                  </a:lnTo>
                  <a:lnTo>
                    <a:pt x="176" y="0"/>
                  </a:lnTo>
                  <a:close/>
                </a:path>
              </a:pathLst>
            </a:custGeom>
            <a:solidFill>
              <a:schemeClr val="folHlink"/>
            </a:solidFill>
            <a:ln w="9525">
              <a:solidFill>
                <a:srgbClr val="000000"/>
              </a:solidFill>
              <a:round/>
              <a:headEnd/>
              <a:tailEnd/>
            </a:ln>
            <a:extLst/>
          </p:spPr>
          <p:txBody>
            <a:bodyPr/>
            <a:lstStyle/>
            <a:p>
              <a:endParaRPr lang="en-US"/>
            </a:p>
          </p:txBody>
        </p:sp>
        <p:sp>
          <p:nvSpPr>
            <p:cNvPr id="13" name="Freeform 31"/>
            <p:cNvSpPr>
              <a:spLocks/>
            </p:cNvSpPr>
            <p:nvPr/>
          </p:nvSpPr>
          <p:spPr bwMode="auto">
            <a:xfrm>
              <a:off x="5417" y="1091"/>
              <a:ext cx="70" cy="68"/>
            </a:xfrm>
            <a:custGeom>
              <a:avLst/>
              <a:gdLst>
                <a:gd name="T0" fmla="*/ 191 w 280"/>
                <a:gd name="T1" fmla="*/ 0 h 273"/>
                <a:gd name="T2" fmla="*/ 191 w 280"/>
                <a:gd name="T3" fmla="*/ 129 h 273"/>
                <a:gd name="T4" fmla="*/ 280 w 280"/>
                <a:gd name="T5" fmla="*/ 270 h 273"/>
                <a:gd name="T6" fmla="*/ 143 w 280"/>
                <a:gd name="T7" fmla="*/ 273 h 273"/>
                <a:gd name="T8" fmla="*/ 0 w 280"/>
                <a:gd name="T9" fmla="*/ 18 h 273"/>
                <a:gd name="T10" fmla="*/ 191 w 280"/>
                <a:gd name="T11" fmla="*/ 0 h 273"/>
                <a:gd name="T12" fmla="*/ 191 w 280"/>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280" h="273">
                  <a:moveTo>
                    <a:pt x="191" y="0"/>
                  </a:moveTo>
                  <a:lnTo>
                    <a:pt x="191" y="129"/>
                  </a:lnTo>
                  <a:lnTo>
                    <a:pt x="280" y="270"/>
                  </a:lnTo>
                  <a:lnTo>
                    <a:pt x="143" y="273"/>
                  </a:lnTo>
                  <a:lnTo>
                    <a:pt x="0" y="18"/>
                  </a:lnTo>
                  <a:lnTo>
                    <a:pt x="191" y="0"/>
                  </a:lnTo>
                  <a:lnTo>
                    <a:pt x="191" y="0"/>
                  </a:lnTo>
                  <a:close/>
                </a:path>
              </a:pathLst>
            </a:custGeom>
            <a:solidFill>
              <a:schemeClr val="folHlink"/>
            </a:solidFill>
            <a:ln w="9525">
              <a:solidFill>
                <a:srgbClr val="000000"/>
              </a:solidFill>
              <a:round/>
              <a:headEnd/>
              <a:tailEnd/>
            </a:ln>
            <a:extLst/>
          </p:spPr>
          <p:txBody>
            <a:bodyPr/>
            <a:lstStyle/>
            <a:p>
              <a:endParaRPr lang="en-US"/>
            </a:p>
          </p:txBody>
        </p:sp>
        <p:sp>
          <p:nvSpPr>
            <p:cNvPr id="14" name="Freeform 32"/>
            <p:cNvSpPr>
              <a:spLocks/>
            </p:cNvSpPr>
            <p:nvPr/>
          </p:nvSpPr>
          <p:spPr bwMode="auto">
            <a:xfrm>
              <a:off x="5595" y="1202"/>
              <a:ext cx="57" cy="73"/>
            </a:xfrm>
            <a:custGeom>
              <a:avLst/>
              <a:gdLst>
                <a:gd name="T0" fmla="*/ 40 w 232"/>
                <a:gd name="T1" fmla="*/ 0 h 295"/>
                <a:gd name="T2" fmla="*/ 232 w 232"/>
                <a:gd name="T3" fmla="*/ 109 h 295"/>
                <a:gd name="T4" fmla="*/ 204 w 232"/>
                <a:gd name="T5" fmla="*/ 295 h 295"/>
                <a:gd name="T6" fmla="*/ 0 w 232"/>
                <a:gd name="T7" fmla="*/ 34 h 295"/>
                <a:gd name="T8" fmla="*/ 40 w 232"/>
                <a:gd name="T9" fmla="*/ 0 h 295"/>
                <a:gd name="T10" fmla="*/ 40 w 232"/>
                <a:gd name="T11" fmla="*/ 0 h 295"/>
              </a:gdLst>
              <a:ahLst/>
              <a:cxnLst>
                <a:cxn ang="0">
                  <a:pos x="T0" y="T1"/>
                </a:cxn>
                <a:cxn ang="0">
                  <a:pos x="T2" y="T3"/>
                </a:cxn>
                <a:cxn ang="0">
                  <a:pos x="T4" y="T5"/>
                </a:cxn>
                <a:cxn ang="0">
                  <a:pos x="T6" y="T7"/>
                </a:cxn>
                <a:cxn ang="0">
                  <a:pos x="T8" y="T9"/>
                </a:cxn>
                <a:cxn ang="0">
                  <a:pos x="T10" y="T11"/>
                </a:cxn>
              </a:cxnLst>
              <a:rect l="0" t="0" r="r" b="b"/>
              <a:pathLst>
                <a:path w="232" h="295">
                  <a:moveTo>
                    <a:pt x="40" y="0"/>
                  </a:moveTo>
                  <a:lnTo>
                    <a:pt x="232" y="109"/>
                  </a:lnTo>
                  <a:lnTo>
                    <a:pt x="204" y="295"/>
                  </a:lnTo>
                  <a:lnTo>
                    <a:pt x="0" y="34"/>
                  </a:lnTo>
                  <a:lnTo>
                    <a:pt x="40" y="0"/>
                  </a:lnTo>
                  <a:lnTo>
                    <a:pt x="40" y="0"/>
                  </a:lnTo>
                  <a:close/>
                </a:path>
              </a:pathLst>
            </a:custGeom>
            <a:solidFill>
              <a:schemeClr val="folHlink"/>
            </a:solidFill>
            <a:ln w="9525">
              <a:solidFill>
                <a:srgbClr val="000000"/>
              </a:solidFill>
              <a:round/>
              <a:headEnd/>
              <a:tailEnd/>
            </a:ln>
            <a:extLst/>
          </p:spPr>
          <p:txBody>
            <a:bodyPr/>
            <a:lstStyle/>
            <a:p>
              <a:endParaRPr lang="en-US"/>
            </a:p>
          </p:txBody>
        </p:sp>
        <p:sp>
          <p:nvSpPr>
            <p:cNvPr id="15" name="Freeform 33"/>
            <p:cNvSpPr>
              <a:spLocks/>
            </p:cNvSpPr>
            <p:nvPr/>
          </p:nvSpPr>
          <p:spPr bwMode="auto">
            <a:xfrm>
              <a:off x="5151" y="-76"/>
              <a:ext cx="659" cy="520"/>
            </a:xfrm>
            <a:custGeom>
              <a:avLst/>
              <a:gdLst>
                <a:gd name="T0" fmla="*/ 646 w 2635"/>
                <a:gd name="T1" fmla="*/ 30 h 2080"/>
                <a:gd name="T2" fmla="*/ 523 w 2635"/>
                <a:gd name="T3" fmla="*/ 184 h 2080"/>
                <a:gd name="T4" fmla="*/ 399 w 2635"/>
                <a:gd name="T5" fmla="*/ 361 h 2080"/>
                <a:gd name="T6" fmla="*/ 247 w 2635"/>
                <a:gd name="T7" fmla="*/ 509 h 2080"/>
                <a:gd name="T8" fmla="*/ 21 w 2635"/>
                <a:gd name="T9" fmla="*/ 691 h 2080"/>
                <a:gd name="T10" fmla="*/ 0 w 2635"/>
                <a:gd name="T11" fmla="*/ 794 h 2080"/>
                <a:gd name="T12" fmla="*/ 55 w 2635"/>
                <a:gd name="T13" fmla="*/ 947 h 2080"/>
                <a:gd name="T14" fmla="*/ 154 w 2635"/>
                <a:gd name="T15" fmla="*/ 1125 h 2080"/>
                <a:gd name="T16" fmla="*/ 287 w 2635"/>
                <a:gd name="T17" fmla="*/ 1237 h 2080"/>
                <a:gd name="T18" fmla="*/ 527 w 2635"/>
                <a:gd name="T19" fmla="*/ 1253 h 2080"/>
                <a:gd name="T20" fmla="*/ 671 w 2635"/>
                <a:gd name="T21" fmla="*/ 1169 h 2080"/>
                <a:gd name="T22" fmla="*/ 764 w 2635"/>
                <a:gd name="T23" fmla="*/ 1046 h 2080"/>
                <a:gd name="T24" fmla="*/ 749 w 2635"/>
                <a:gd name="T25" fmla="*/ 912 h 2080"/>
                <a:gd name="T26" fmla="*/ 705 w 2635"/>
                <a:gd name="T27" fmla="*/ 646 h 2080"/>
                <a:gd name="T28" fmla="*/ 709 w 2635"/>
                <a:gd name="T29" fmla="*/ 450 h 2080"/>
                <a:gd name="T30" fmla="*/ 858 w 2635"/>
                <a:gd name="T31" fmla="*/ 282 h 2080"/>
                <a:gd name="T32" fmla="*/ 1040 w 2635"/>
                <a:gd name="T33" fmla="*/ 212 h 2080"/>
                <a:gd name="T34" fmla="*/ 1236 w 2635"/>
                <a:gd name="T35" fmla="*/ 277 h 2080"/>
                <a:gd name="T36" fmla="*/ 1448 w 2635"/>
                <a:gd name="T37" fmla="*/ 395 h 2080"/>
                <a:gd name="T38" fmla="*/ 1586 w 2635"/>
                <a:gd name="T39" fmla="*/ 567 h 2080"/>
                <a:gd name="T40" fmla="*/ 1635 w 2635"/>
                <a:gd name="T41" fmla="*/ 745 h 2080"/>
                <a:gd name="T42" fmla="*/ 1660 w 2635"/>
                <a:gd name="T43" fmla="*/ 976 h 2080"/>
                <a:gd name="T44" fmla="*/ 1616 w 2635"/>
                <a:gd name="T45" fmla="*/ 1065 h 2080"/>
                <a:gd name="T46" fmla="*/ 1537 w 2635"/>
                <a:gd name="T47" fmla="*/ 1149 h 2080"/>
                <a:gd name="T48" fmla="*/ 1420 w 2635"/>
                <a:gd name="T49" fmla="*/ 1198 h 2080"/>
                <a:gd name="T50" fmla="*/ 1311 w 2635"/>
                <a:gd name="T51" fmla="*/ 1233 h 2080"/>
                <a:gd name="T52" fmla="*/ 1281 w 2635"/>
                <a:gd name="T53" fmla="*/ 1282 h 2080"/>
                <a:gd name="T54" fmla="*/ 1261 w 2635"/>
                <a:gd name="T55" fmla="*/ 1424 h 2080"/>
                <a:gd name="T56" fmla="*/ 1266 w 2635"/>
                <a:gd name="T57" fmla="*/ 1534 h 2080"/>
                <a:gd name="T58" fmla="*/ 1330 w 2635"/>
                <a:gd name="T59" fmla="*/ 1613 h 2080"/>
                <a:gd name="T60" fmla="*/ 1485 w 2635"/>
                <a:gd name="T61" fmla="*/ 1623 h 2080"/>
                <a:gd name="T62" fmla="*/ 1597 w 2635"/>
                <a:gd name="T63" fmla="*/ 1613 h 2080"/>
                <a:gd name="T64" fmla="*/ 1793 w 2635"/>
                <a:gd name="T65" fmla="*/ 1608 h 2080"/>
                <a:gd name="T66" fmla="*/ 2054 w 2635"/>
                <a:gd name="T67" fmla="*/ 1701 h 2080"/>
                <a:gd name="T68" fmla="*/ 2241 w 2635"/>
                <a:gd name="T69" fmla="*/ 1834 h 2080"/>
                <a:gd name="T70" fmla="*/ 2325 w 2635"/>
                <a:gd name="T71" fmla="*/ 1968 h 2080"/>
                <a:gd name="T72" fmla="*/ 2365 w 2635"/>
                <a:gd name="T73" fmla="*/ 2080 h 2080"/>
                <a:gd name="T74" fmla="*/ 2498 w 2635"/>
                <a:gd name="T75" fmla="*/ 1996 h 2080"/>
                <a:gd name="T76" fmla="*/ 2581 w 2635"/>
                <a:gd name="T77" fmla="*/ 1912 h 2080"/>
                <a:gd name="T78" fmla="*/ 2635 w 2635"/>
                <a:gd name="T79" fmla="*/ 70 h 2080"/>
                <a:gd name="T80" fmla="*/ 1183 w 2635"/>
                <a:gd name="T81" fmla="*/ 0 h 2080"/>
                <a:gd name="T82" fmla="*/ 646 w 2635"/>
                <a:gd name="T83" fmla="*/ 30 h 2080"/>
                <a:gd name="T84" fmla="*/ 646 w 2635"/>
                <a:gd name="T85" fmla="*/ 3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5" h="2080">
                  <a:moveTo>
                    <a:pt x="646" y="30"/>
                  </a:moveTo>
                  <a:lnTo>
                    <a:pt x="523" y="184"/>
                  </a:lnTo>
                  <a:lnTo>
                    <a:pt x="399" y="361"/>
                  </a:lnTo>
                  <a:lnTo>
                    <a:pt x="247" y="509"/>
                  </a:lnTo>
                  <a:lnTo>
                    <a:pt x="21" y="691"/>
                  </a:lnTo>
                  <a:lnTo>
                    <a:pt x="0" y="794"/>
                  </a:lnTo>
                  <a:lnTo>
                    <a:pt x="55" y="947"/>
                  </a:lnTo>
                  <a:lnTo>
                    <a:pt x="154" y="1125"/>
                  </a:lnTo>
                  <a:lnTo>
                    <a:pt x="287" y="1237"/>
                  </a:lnTo>
                  <a:lnTo>
                    <a:pt x="527" y="1253"/>
                  </a:lnTo>
                  <a:lnTo>
                    <a:pt x="671" y="1169"/>
                  </a:lnTo>
                  <a:lnTo>
                    <a:pt x="764" y="1046"/>
                  </a:lnTo>
                  <a:lnTo>
                    <a:pt x="749" y="912"/>
                  </a:lnTo>
                  <a:lnTo>
                    <a:pt x="705" y="646"/>
                  </a:lnTo>
                  <a:lnTo>
                    <a:pt x="709" y="450"/>
                  </a:lnTo>
                  <a:lnTo>
                    <a:pt x="858" y="282"/>
                  </a:lnTo>
                  <a:lnTo>
                    <a:pt x="1040" y="212"/>
                  </a:lnTo>
                  <a:lnTo>
                    <a:pt x="1236" y="277"/>
                  </a:lnTo>
                  <a:lnTo>
                    <a:pt x="1448" y="395"/>
                  </a:lnTo>
                  <a:lnTo>
                    <a:pt x="1586" y="567"/>
                  </a:lnTo>
                  <a:lnTo>
                    <a:pt x="1635" y="745"/>
                  </a:lnTo>
                  <a:lnTo>
                    <a:pt x="1660" y="976"/>
                  </a:lnTo>
                  <a:lnTo>
                    <a:pt x="1616" y="1065"/>
                  </a:lnTo>
                  <a:lnTo>
                    <a:pt x="1537" y="1149"/>
                  </a:lnTo>
                  <a:lnTo>
                    <a:pt x="1420" y="1198"/>
                  </a:lnTo>
                  <a:lnTo>
                    <a:pt x="1311" y="1233"/>
                  </a:lnTo>
                  <a:lnTo>
                    <a:pt x="1281" y="1282"/>
                  </a:lnTo>
                  <a:lnTo>
                    <a:pt x="1261" y="1424"/>
                  </a:lnTo>
                  <a:lnTo>
                    <a:pt x="1266" y="1534"/>
                  </a:lnTo>
                  <a:lnTo>
                    <a:pt x="1330" y="1613"/>
                  </a:lnTo>
                  <a:lnTo>
                    <a:pt x="1485" y="1623"/>
                  </a:lnTo>
                  <a:lnTo>
                    <a:pt x="1597" y="1613"/>
                  </a:lnTo>
                  <a:lnTo>
                    <a:pt x="1793" y="1608"/>
                  </a:lnTo>
                  <a:lnTo>
                    <a:pt x="2054" y="1701"/>
                  </a:lnTo>
                  <a:lnTo>
                    <a:pt x="2241" y="1834"/>
                  </a:lnTo>
                  <a:lnTo>
                    <a:pt x="2325" y="1968"/>
                  </a:lnTo>
                  <a:lnTo>
                    <a:pt x="2365" y="2080"/>
                  </a:lnTo>
                  <a:lnTo>
                    <a:pt x="2498" y="1996"/>
                  </a:lnTo>
                  <a:lnTo>
                    <a:pt x="2581" y="1912"/>
                  </a:lnTo>
                  <a:lnTo>
                    <a:pt x="2635" y="70"/>
                  </a:lnTo>
                  <a:lnTo>
                    <a:pt x="1183" y="0"/>
                  </a:lnTo>
                  <a:lnTo>
                    <a:pt x="646" y="30"/>
                  </a:lnTo>
                  <a:lnTo>
                    <a:pt x="646" y="30"/>
                  </a:lnTo>
                  <a:close/>
                </a:path>
              </a:pathLst>
            </a:custGeom>
            <a:gradFill rotWithShape="1">
              <a:gsLst>
                <a:gs pos="0">
                  <a:schemeClr val="accent1"/>
                </a:gs>
                <a:gs pos="100000">
                  <a:schemeClr val="folHlink"/>
                </a:gs>
              </a:gsLst>
              <a:lin ang="18900000" scaled="1"/>
            </a:gradFill>
            <a:ln w="9525">
              <a:solidFill>
                <a:srgbClr val="000000"/>
              </a:solidFill>
              <a:round/>
              <a:headEnd/>
              <a:tailEnd/>
            </a:ln>
            <a:extLst/>
          </p:spPr>
          <p:txBody>
            <a:bodyPr/>
            <a:lstStyle/>
            <a:p>
              <a:endParaRPr lang="en-US"/>
            </a:p>
          </p:txBody>
        </p:sp>
        <p:sp>
          <p:nvSpPr>
            <p:cNvPr id="16" name="Freeform 34"/>
            <p:cNvSpPr>
              <a:spLocks/>
            </p:cNvSpPr>
            <p:nvPr/>
          </p:nvSpPr>
          <p:spPr bwMode="auto">
            <a:xfrm>
              <a:off x="5181" y="699"/>
              <a:ext cx="223" cy="143"/>
            </a:xfrm>
            <a:custGeom>
              <a:avLst/>
              <a:gdLst>
                <a:gd name="T0" fmla="*/ 57 w 895"/>
                <a:gd name="T1" fmla="*/ 383 h 572"/>
                <a:gd name="T2" fmla="*/ 200 w 895"/>
                <a:gd name="T3" fmla="*/ 240 h 572"/>
                <a:gd name="T4" fmla="*/ 303 w 895"/>
                <a:gd name="T5" fmla="*/ 175 h 572"/>
                <a:gd name="T6" fmla="*/ 511 w 895"/>
                <a:gd name="T7" fmla="*/ 168 h 572"/>
                <a:gd name="T8" fmla="*/ 679 w 895"/>
                <a:gd name="T9" fmla="*/ 231 h 572"/>
                <a:gd name="T10" fmla="*/ 802 w 895"/>
                <a:gd name="T11" fmla="*/ 341 h 572"/>
                <a:gd name="T12" fmla="*/ 895 w 895"/>
                <a:gd name="T13" fmla="*/ 572 h 572"/>
                <a:gd name="T14" fmla="*/ 847 w 895"/>
                <a:gd name="T15" fmla="*/ 351 h 572"/>
                <a:gd name="T16" fmla="*/ 767 w 895"/>
                <a:gd name="T17" fmla="*/ 215 h 572"/>
                <a:gd name="T18" fmla="*/ 648 w 895"/>
                <a:gd name="T19" fmla="*/ 80 h 572"/>
                <a:gd name="T20" fmla="*/ 408 w 895"/>
                <a:gd name="T21" fmla="*/ 0 h 572"/>
                <a:gd name="T22" fmla="*/ 184 w 895"/>
                <a:gd name="T23" fmla="*/ 55 h 572"/>
                <a:gd name="T24" fmla="*/ 32 w 895"/>
                <a:gd name="T25" fmla="*/ 175 h 572"/>
                <a:gd name="T26" fmla="*/ 0 w 895"/>
                <a:gd name="T27" fmla="*/ 320 h 572"/>
                <a:gd name="T28" fmla="*/ 24 w 895"/>
                <a:gd name="T29" fmla="*/ 496 h 572"/>
                <a:gd name="T30" fmla="*/ 57 w 895"/>
                <a:gd name="T31" fmla="*/ 383 h 572"/>
                <a:gd name="T32" fmla="*/ 57 w 895"/>
                <a:gd name="T33" fmla="*/ 383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5" h="572">
                  <a:moveTo>
                    <a:pt x="57" y="383"/>
                  </a:moveTo>
                  <a:lnTo>
                    <a:pt x="200" y="240"/>
                  </a:lnTo>
                  <a:lnTo>
                    <a:pt x="303" y="175"/>
                  </a:lnTo>
                  <a:lnTo>
                    <a:pt x="511" y="168"/>
                  </a:lnTo>
                  <a:lnTo>
                    <a:pt x="679" y="231"/>
                  </a:lnTo>
                  <a:lnTo>
                    <a:pt x="802" y="341"/>
                  </a:lnTo>
                  <a:lnTo>
                    <a:pt x="895" y="572"/>
                  </a:lnTo>
                  <a:lnTo>
                    <a:pt x="847" y="351"/>
                  </a:lnTo>
                  <a:lnTo>
                    <a:pt x="767" y="215"/>
                  </a:lnTo>
                  <a:lnTo>
                    <a:pt x="648" y="80"/>
                  </a:lnTo>
                  <a:lnTo>
                    <a:pt x="408" y="0"/>
                  </a:lnTo>
                  <a:lnTo>
                    <a:pt x="184" y="55"/>
                  </a:lnTo>
                  <a:lnTo>
                    <a:pt x="32" y="175"/>
                  </a:lnTo>
                  <a:lnTo>
                    <a:pt x="0" y="320"/>
                  </a:lnTo>
                  <a:lnTo>
                    <a:pt x="24" y="496"/>
                  </a:lnTo>
                  <a:lnTo>
                    <a:pt x="57" y="383"/>
                  </a:lnTo>
                  <a:lnTo>
                    <a:pt x="57" y="383"/>
                  </a:lnTo>
                  <a:close/>
                </a:path>
              </a:pathLst>
            </a:custGeom>
            <a:solidFill>
              <a:srgbClr val="948D4D"/>
            </a:solidFill>
            <a:ln w="9525">
              <a:solidFill>
                <a:srgbClr val="000000"/>
              </a:solidFill>
              <a:round/>
              <a:headEnd/>
              <a:tailEnd/>
            </a:ln>
            <a:extLst/>
          </p:spPr>
          <p:txBody>
            <a:bodyPr/>
            <a:lstStyle/>
            <a:p>
              <a:endParaRPr lang="en-US"/>
            </a:p>
          </p:txBody>
        </p:sp>
        <p:sp>
          <p:nvSpPr>
            <p:cNvPr id="17" name="Freeform 35"/>
            <p:cNvSpPr>
              <a:spLocks/>
            </p:cNvSpPr>
            <p:nvPr/>
          </p:nvSpPr>
          <p:spPr bwMode="auto">
            <a:xfrm>
              <a:off x="5046" y="987"/>
              <a:ext cx="131" cy="130"/>
            </a:xfrm>
            <a:custGeom>
              <a:avLst/>
              <a:gdLst>
                <a:gd name="T0" fmla="*/ 196 w 524"/>
                <a:gd name="T1" fmla="*/ 153 h 521"/>
                <a:gd name="T2" fmla="*/ 269 w 524"/>
                <a:gd name="T3" fmla="*/ 317 h 521"/>
                <a:gd name="T4" fmla="*/ 331 w 524"/>
                <a:gd name="T5" fmla="*/ 412 h 521"/>
                <a:gd name="T6" fmla="*/ 524 w 524"/>
                <a:gd name="T7" fmla="*/ 513 h 521"/>
                <a:gd name="T8" fmla="*/ 340 w 524"/>
                <a:gd name="T9" fmla="*/ 521 h 521"/>
                <a:gd name="T10" fmla="*/ 124 w 524"/>
                <a:gd name="T11" fmla="*/ 393 h 521"/>
                <a:gd name="T12" fmla="*/ 4 w 524"/>
                <a:gd name="T13" fmla="*/ 208 h 521"/>
                <a:gd name="T14" fmla="*/ 0 w 524"/>
                <a:gd name="T15" fmla="*/ 0 h 521"/>
                <a:gd name="T16" fmla="*/ 196 w 524"/>
                <a:gd name="T17" fmla="*/ 153 h 521"/>
                <a:gd name="T18" fmla="*/ 196 w 524"/>
                <a:gd name="T19" fmla="*/ 15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21">
                  <a:moveTo>
                    <a:pt x="196" y="153"/>
                  </a:moveTo>
                  <a:lnTo>
                    <a:pt x="269" y="317"/>
                  </a:lnTo>
                  <a:lnTo>
                    <a:pt x="331" y="412"/>
                  </a:lnTo>
                  <a:lnTo>
                    <a:pt x="524" y="513"/>
                  </a:lnTo>
                  <a:lnTo>
                    <a:pt x="340" y="521"/>
                  </a:lnTo>
                  <a:lnTo>
                    <a:pt x="124" y="393"/>
                  </a:lnTo>
                  <a:lnTo>
                    <a:pt x="4" y="208"/>
                  </a:lnTo>
                  <a:lnTo>
                    <a:pt x="0" y="0"/>
                  </a:lnTo>
                  <a:lnTo>
                    <a:pt x="196" y="153"/>
                  </a:lnTo>
                  <a:lnTo>
                    <a:pt x="196" y="153"/>
                  </a:lnTo>
                  <a:close/>
                </a:path>
              </a:pathLst>
            </a:custGeom>
            <a:solidFill>
              <a:srgbClr val="948D4D"/>
            </a:solidFill>
            <a:ln w="9525">
              <a:solidFill>
                <a:srgbClr val="000000"/>
              </a:solidFill>
              <a:round/>
              <a:headEnd/>
              <a:tailEnd/>
            </a:ln>
            <a:extLst/>
          </p:spPr>
          <p:txBody>
            <a:bodyPr/>
            <a:lstStyle/>
            <a:p>
              <a:endParaRPr lang="en-US"/>
            </a:p>
          </p:txBody>
        </p:sp>
        <p:sp>
          <p:nvSpPr>
            <p:cNvPr id="18" name="Freeform 36"/>
            <p:cNvSpPr>
              <a:spLocks/>
            </p:cNvSpPr>
            <p:nvPr/>
          </p:nvSpPr>
          <p:spPr bwMode="auto">
            <a:xfrm>
              <a:off x="5388" y="1085"/>
              <a:ext cx="123" cy="82"/>
            </a:xfrm>
            <a:custGeom>
              <a:avLst/>
              <a:gdLst>
                <a:gd name="T0" fmla="*/ 0 w 492"/>
                <a:gd name="T1" fmla="*/ 102 h 328"/>
                <a:gd name="T2" fmla="*/ 53 w 492"/>
                <a:gd name="T3" fmla="*/ 208 h 328"/>
                <a:gd name="T4" fmla="*/ 179 w 492"/>
                <a:gd name="T5" fmla="*/ 296 h 328"/>
                <a:gd name="T6" fmla="*/ 331 w 492"/>
                <a:gd name="T7" fmla="*/ 303 h 328"/>
                <a:gd name="T8" fmla="*/ 492 w 492"/>
                <a:gd name="T9" fmla="*/ 328 h 328"/>
                <a:gd name="T10" fmla="*/ 267 w 492"/>
                <a:gd name="T11" fmla="*/ 218 h 328"/>
                <a:gd name="T12" fmla="*/ 164 w 492"/>
                <a:gd name="T13" fmla="*/ 128 h 328"/>
                <a:gd name="T14" fmla="*/ 156 w 492"/>
                <a:gd name="T15" fmla="*/ 0 h 328"/>
                <a:gd name="T16" fmla="*/ 0 w 492"/>
                <a:gd name="T17" fmla="*/ 102 h 328"/>
                <a:gd name="T18" fmla="*/ 0 w 492"/>
                <a:gd name="T19" fmla="*/ 10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2" h="328">
                  <a:moveTo>
                    <a:pt x="0" y="102"/>
                  </a:moveTo>
                  <a:lnTo>
                    <a:pt x="53" y="208"/>
                  </a:lnTo>
                  <a:lnTo>
                    <a:pt x="179" y="296"/>
                  </a:lnTo>
                  <a:lnTo>
                    <a:pt x="331" y="303"/>
                  </a:lnTo>
                  <a:lnTo>
                    <a:pt x="492" y="328"/>
                  </a:lnTo>
                  <a:lnTo>
                    <a:pt x="267" y="218"/>
                  </a:lnTo>
                  <a:lnTo>
                    <a:pt x="164" y="128"/>
                  </a:lnTo>
                  <a:lnTo>
                    <a:pt x="156" y="0"/>
                  </a:lnTo>
                  <a:lnTo>
                    <a:pt x="0" y="102"/>
                  </a:lnTo>
                  <a:lnTo>
                    <a:pt x="0" y="102"/>
                  </a:lnTo>
                  <a:close/>
                </a:path>
              </a:pathLst>
            </a:custGeom>
            <a:solidFill>
              <a:srgbClr val="948D4D"/>
            </a:solidFill>
            <a:ln w="9525">
              <a:solidFill>
                <a:srgbClr val="000000"/>
              </a:solidFill>
              <a:round/>
              <a:headEnd/>
              <a:tailEnd/>
            </a:ln>
            <a:extLst/>
          </p:spPr>
          <p:txBody>
            <a:bodyPr/>
            <a:lstStyle/>
            <a:p>
              <a:endParaRPr lang="en-US"/>
            </a:p>
          </p:txBody>
        </p:sp>
        <p:sp>
          <p:nvSpPr>
            <p:cNvPr id="19" name="Freeform 37"/>
            <p:cNvSpPr>
              <a:spLocks/>
            </p:cNvSpPr>
            <p:nvPr/>
          </p:nvSpPr>
          <p:spPr bwMode="auto">
            <a:xfrm>
              <a:off x="5565" y="1137"/>
              <a:ext cx="89" cy="102"/>
            </a:xfrm>
            <a:custGeom>
              <a:avLst/>
              <a:gdLst>
                <a:gd name="T0" fmla="*/ 359 w 359"/>
                <a:gd name="T1" fmla="*/ 0 h 408"/>
                <a:gd name="T2" fmla="*/ 96 w 359"/>
                <a:gd name="T3" fmla="*/ 168 h 408"/>
                <a:gd name="T4" fmla="*/ 24 w 359"/>
                <a:gd name="T5" fmla="*/ 288 h 408"/>
                <a:gd name="T6" fmla="*/ 0 w 359"/>
                <a:gd name="T7" fmla="*/ 408 h 408"/>
                <a:gd name="T8" fmla="*/ 153 w 359"/>
                <a:gd name="T9" fmla="*/ 288 h 408"/>
                <a:gd name="T10" fmla="*/ 343 w 359"/>
                <a:gd name="T11" fmla="*/ 214 h 408"/>
                <a:gd name="T12" fmla="*/ 359 w 359"/>
                <a:gd name="T13" fmla="*/ 0 h 408"/>
                <a:gd name="T14" fmla="*/ 359 w 359"/>
                <a:gd name="T15" fmla="*/ 0 h 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408">
                  <a:moveTo>
                    <a:pt x="359" y="0"/>
                  </a:moveTo>
                  <a:lnTo>
                    <a:pt x="96" y="168"/>
                  </a:lnTo>
                  <a:lnTo>
                    <a:pt x="24" y="288"/>
                  </a:lnTo>
                  <a:lnTo>
                    <a:pt x="0" y="408"/>
                  </a:lnTo>
                  <a:lnTo>
                    <a:pt x="153" y="288"/>
                  </a:lnTo>
                  <a:lnTo>
                    <a:pt x="343" y="214"/>
                  </a:lnTo>
                  <a:lnTo>
                    <a:pt x="359" y="0"/>
                  </a:lnTo>
                  <a:lnTo>
                    <a:pt x="359" y="0"/>
                  </a:lnTo>
                  <a:close/>
                </a:path>
              </a:pathLst>
            </a:custGeom>
            <a:solidFill>
              <a:srgbClr val="948D4D"/>
            </a:solidFill>
            <a:ln w="9525">
              <a:solidFill>
                <a:srgbClr val="000000"/>
              </a:solidFill>
              <a:round/>
              <a:headEnd/>
              <a:tailEnd/>
            </a:ln>
            <a:extLst/>
          </p:spPr>
          <p:txBody>
            <a:bodyPr/>
            <a:lstStyle/>
            <a:p>
              <a:endParaRPr lang="en-US"/>
            </a:p>
          </p:txBody>
        </p:sp>
        <p:sp>
          <p:nvSpPr>
            <p:cNvPr id="20" name="Freeform 38"/>
            <p:cNvSpPr>
              <a:spLocks/>
            </p:cNvSpPr>
            <p:nvPr/>
          </p:nvSpPr>
          <p:spPr bwMode="auto">
            <a:xfrm>
              <a:off x="4992" y="835"/>
              <a:ext cx="227" cy="187"/>
            </a:xfrm>
            <a:custGeom>
              <a:avLst/>
              <a:gdLst>
                <a:gd name="T0" fmla="*/ 0 w 909"/>
                <a:gd name="T1" fmla="*/ 0 h 750"/>
                <a:gd name="T2" fmla="*/ 70 w 909"/>
                <a:gd name="T3" fmla="*/ 257 h 750"/>
                <a:gd name="T4" fmla="*/ 238 w 909"/>
                <a:gd name="T5" fmla="*/ 474 h 750"/>
                <a:gd name="T6" fmla="*/ 566 w 909"/>
                <a:gd name="T7" fmla="*/ 562 h 750"/>
                <a:gd name="T8" fmla="*/ 777 w 909"/>
                <a:gd name="T9" fmla="*/ 415 h 750"/>
                <a:gd name="T10" fmla="*/ 821 w 909"/>
                <a:gd name="T11" fmla="*/ 34 h 750"/>
                <a:gd name="T12" fmla="*/ 901 w 909"/>
                <a:gd name="T13" fmla="*/ 322 h 750"/>
                <a:gd name="T14" fmla="*/ 909 w 909"/>
                <a:gd name="T15" fmla="*/ 594 h 750"/>
                <a:gd name="T16" fmla="*/ 734 w 909"/>
                <a:gd name="T17" fmla="*/ 746 h 750"/>
                <a:gd name="T18" fmla="*/ 620 w 909"/>
                <a:gd name="T19" fmla="*/ 750 h 750"/>
                <a:gd name="T20" fmla="*/ 478 w 909"/>
                <a:gd name="T21" fmla="*/ 737 h 750"/>
                <a:gd name="T22" fmla="*/ 452 w 909"/>
                <a:gd name="T23" fmla="*/ 726 h 750"/>
                <a:gd name="T24" fmla="*/ 413 w 909"/>
                <a:gd name="T25" fmla="*/ 709 h 750"/>
                <a:gd name="T26" fmla="*/ 363 w 909"/>
                <a:gd name="T27" fmla="*/ 688 h 750"/>
                <a:gd name="T28" fmla="*/ 310 w 909"/>
                <a:gd name="T29" fmla="*/ 668 h 750"/>
                <a:gd name="T30" fmla="*/ 258 w 909"/>
                <a:gd name="T31" fmla="*/ 647 h 750"/>
                <a:gd name="T32" fmla="*/ 214 w 909"/>
                <a:gd name="T33" fmla="*/ 630 h 750"/>
                <a:gd name="T34" fmla="*/ 172 w 909"/>
                <a:gd name="T35" fmla="*/ 615 h 750"/>
                <a:gd name="T36" fmla="*/ 14 w 909"/>
                <a:gd name="T37" fmla="*/ 297 h 750"/>
                <a:gd name="T38" fmla="*/ 0 w 909"/>
                <a:gd name="T39" fmla="*/ 0 h 750"/>
                <a:gd name="T40" fmla="*/ 0 w 909"/>
                <a:gd name="T41"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9" h="750">
                  <a:moveTo>
                    <a:pt x="0" y="0"/>
                  </a:moveTo>
                  <a:lnTo>
                    <a:pt x="70" y="257"/>
                  </a:lnTo>
                  <a:lnTo>
                    <a:pt x="238" y="474"/>
                  </a:lnTo>
                  <a:lnTo>
                    <a:pt x="566" y="562"/>
                  </a:lnTo>
                  <a:lnTo>
                    <a:pt x="777" y="415"/>
                  </a:lnTo>
                  <a:lnTo>
                    <a:pt x="821" y="34"/>
                  </a:lnTo>
                  <a:lnTo>
                    <a:pt x="901" y="322"/>
                  </a:lnTo>
                  <a:lnTo>
                    <a:pt x="909" y="594"/>
                  </a:lnTo>
                  <a:lnTo>
                    <a:pt x="734" y="746"/>
                  </a:lnTo>
                  <a:lnTo>
                    <a:pt x="620" y="750"/>
                  </a:lnTo>
                  <a:lnTo>
                    <a:pt x="478" y="737"/>
                  </a:lnTo>
                  <a:lnTo>
                    <a:pt x="452" y="726"/>
                  </a:lnTo>
                  <a:lnTo>
                    <a:pt x="413" y="709"/>
                  </a:lnTo>
                  <a:lnTo>
                    <a:pt x="363" y="688"/>
                  </a:lnTo>
                  <a:lnTo>
                    <a:pt x="310" y="668"/>
                  </a:lnTo>
                  <a:lnTo>
                    <a:pt x="258" y="647"/>
                  </a:lnTo>
                  <a:lnTo>
                    <a:pt x="214" y="630"/>
                  </a:lnTo>
                  <a:lnTo>
                    <a:pt x="172" y="615"/>
                  </a:lnTo>
                  <a:lnTo>
                    <a:pt x="14" y="297"/>
                  </a:lnTo>
                  <a:lnTo>
                    <a:pt x="0" y="0"/>
                  </a:lnTo>
                  <a:lnTo>
                    <a:pt x="0" y="0"/>
                  </a:lnTo>
                  <a:close/>
                </a:path>
              </a:pathLst>
            </a:custGeom>
            <a:solidFill>
              <a:srgbClr val="FFF280"/>
            </a:solidFill>
            <a:ln w="9525">
              <a:solidFill>
                <a:srgbClr val="000000"/>
              </a:solidFill>
              <a:round/>
              <a:headEnd/>
              <a:tailEnd/>
            </a:ln>
            <a:extLst/>
          </p:spPr>
          <p:txBody>
            <a:bodyPr/>
            <a:lstStyle/>
            <a:p>
              <a:endParaRPr lang="en-US"/>
            </a:p>
          </p:txBody>
        </p:sp>
        <p:sp>
          <p:nvSpPr>
            <p:cNvPr id="21" name="Freeform 39"/>
            <p:cNvSpPr>
              <a:spLocks/>
            </p:cNvSpPr>
            <p:nvPr/>
          </p:nvSpPr>
          <p:spPr bwMode="auto">
            <a:xfrm>
              <a:off x="5313" y="1019"/>
              <a:ext cx="283" cy="220"/>
            </a:xfrm>
            <a:custGeom>
              <a:avLst/>
              <a:gdLst>
                <a:gd name="T0" fmla="*/ 1 w 1133"/>
                <a:gd name="T1" fmla="*/ 0 h 878"/>
                <a:gd name="T2" fmla="*/ 84 w 1133"/>
                <a:gd name="T3" fmla="*/ 153 h 878"/>
                <a:gd name="T4" fmla="*/ 217 w 1133"/>
                <a:gd name="T5" fmla="*/ 187 h 878"/>
                <a:gd name="T6" fmla="*/ 387 w 1133"/>
                <a:gd name="T7" fmla="*/ 102 h 878"/>
                <a:gd name="T8" fmla="*/ 591 w 1133"/>
                <a:gd name="T9" fmla="*/ 119 h 878"/>
                <a:gd name="T10" fmla="*/ 744 w 1133"/>
                <a:gd name="T11" fmla="*/ 178 h 878"/>
                <a:gd name="T12" fmla="*/ 877 w 1133"/>
                <a:gd name="T13" fmla="*/ 246 h 878"/>
                <a:gd name="T14" fmla="*/ 1019 w 1133"/>
                <a:gd name="T15" fmla="*/ 345 h 878"/>
                <a:gd name="T16" fmla="*/ 1108 w 1133"/>
                <a:gd name="T17" fmla="*/ 518 h 878"/>
                <a:gd name="T18" fmla="*/ 1133 w 1133"/>
                <a:gd name="T19" fmla="*/ 651 h 878"/>
                <a:gd name="T20" fmla="*/ 1007 w 1133"/>
                <a:gd name="T21" fmla="*/ 878 h 878"/>
                <a:gd name="T22" fmla="*/ 926 w 1133"/>
                <a:gd name="T23" fmla="*/ 749 h 878"/>
                <a:gd name="T24" fmla="*/ 940 w 1133"/>
                <a:gd name="T25" fmla="*/ 582 h 878"/>
                <a:gd name="T26" fmla="*/ 823 w 1133"/>
                <a:gd name="T27" fmla="*/ 414 h 878"/>
                <a:gd name="T28" fmla="*/ 567 w 1133"/>
                <a:gd name="T29" fmla="*/ 320 h 878"/>
                <a:gd name="T30" fmla="*/ 399 w 1133"/>
                <a:gd name="T31" fmla="*/ 315 h 878"/>
                <a:gd name="T32" fmla="*/ 204 w 1133"/>
                <a:gd name="T33" fmla="*/ 422 h 878"/>
                <a:gd name="T34" fmla="*/ 119 w 1133"/>
                <a:gd name="T35" fmla="*/ 360 h 878"/>
                <a:gd name="T36" fmla="*/ 25 w 1133"/>
                <a:gd name="T37" fmla="*/ 246 h 878"/>
                <a:gd name="T38" fmla="*/ 0 w 1133"/>
                <a:gd name="T39" fmla="*/ 153 h 878"/>
                <a:gd name="T40" fmla="*/ 1 w 1133"/>
                <a:gd name="T41" fmla="*/ 0 h 878"/>
                <a:gd name="T42" fmla="*/ 1 w 1133"/>
                <a:gd name="T43" fmla="*/ 0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3" h="878">
                  <a:moveTo>
                    <a:pt x="1" y="0"/>
                  </a:moveTo>
                  <a:lnTo>
                    <a:pt x="84" y="153"/>
                  </a:lnTo>
                  <a:lnTo>
                    <a:pt x="217" y="187"/>
                  </a:lnTo>
                  <a:lnTo>
                    <a:pt x="387" y="102"/>
                  </a:lnTo>
                  <a:lnTo>
                    <a:pt x="591" y="119"/>
                  </a:lnTo>
                  <a:lnTo>
                    <a:pt x="744" y="178"/>
                  </a:lnTo>
                  <a:lnTo>
                    <a:pt x="877" y="246"/>
                  </a:lnTo>
                  <a:lnTo>
                    <a:pt x="1019" y="345"/>
                  </a:lnTo>
                  <a:lnTo>
                    <a:pt x="1108" y="518"/>
                  </a:lnTo>
                  <a:lnTo>
                    <a:pt x="1133" y="651"/>
                  </a:lnTo>
                  <a:lnTo>
                    <a:pt x="1007" y="878"/>
                  </a:lnTo>
                  <a:lnTo>
                    <a:pt x="926" y="749"/>
                  </a:lnTo>
                  <a:lnTo>
                    <a:pt x="940" y="582"/>
                  </a:lnTo>
                  <a:lnTo>
                    <a:pt x="823" y="414"/>
                  </a:lnTo>
                  <a:lnTo>
                    <a:pt x="567" y="320"/>
                  </a:lnTo>
                  <a:lnTo>
                    <a:pt x="399" y="315"/>
                  </a:lnTo>
                  <a:lnTo>
                    <a:pt x="204" y="422"/>
                  </a:lnTo>
                  <a:lnTo>
                    <a:pt x="119" y="360"/>
                  </a:lnTo>
                  <a:lnTo>
                    <a:pt x="25" y="246"/>
                  </a:lnTo>
                  <a:lnTo>
                    <a:pt x="0" y="153"/>
                  </a:lnTo>
                  <a:lnTo>
                    <a:pt x="1" y="0"/>
                  </a:lnTo>
                  <a:lnTo>
                    <a:pt x="1" y="0"/>
                  </a:lnTo>
                  <a:close/>
                </a:path>
              </a:pathLst>
            </a:custGeom>
            <a:solidFill>
              <a:srgbClr val="FFF280"/>
            </a:solidFill>
            <a:ln w="9525">
              <a:solidFill>
                <a:srgbClr val="000000"/>
              </a:solidFill>
              <a:round/>
              <a:headEnd/>
              <a:tailEnd/>
            </a:ln>
            <a:extLst/>
          </p:spPr>
          <p:txBody>
            <a:bodyPr/>
            <a:lstStyle/>
            <a:p>
              <a:endParaRPr lang="en-US"/>
            </a:p>
          </p:txBody>
        </p:sp>
        <p:sp>
          <p:nvSpPr>
            <p:cNvPr id="23" name="Freeform 41"/>
            <p:cNvSpPr>
              <a:spLocks/>
            </p:cNvSpPr>
            <p:nvPr/>
          </p:nvSpPr>
          <p:spPr bwMode="auto">
            <a:xfrm>
              <a:off x="5111" y="873"/>
              <a:ext cx="111" cy="146"/>
            </a:xfrm>
            <a:custGeom>
              <a:avLst/>
              <a:gdLst>
                <a:gd name="T0" fmla="*/ 359 w 443"/>
                <a:gd name="T1" fmla="*/ 0 h 583"/>
                <a:gd name="T2" fmla="*/ 367 w 443"/>
                <a:gd name="T3" fmla="*/ 184 h 583"/>
                <a:gd name="T4" fmla="*/ 296 w 443"/>
                <a:gd name="T5" fmla="*/ 360 h 583"/>
                <a:gd name="T6" fmla="*/ 183 w 443"/>
                <a:gd name="T7" fmla="*/ 448 h 583"/>
                <a:gd name="T8" fmla="*/ 31 w 443"/>
                <a:gd name="T9" fmla="*/ 463 h 583"/>
                <a:gd name="T10" fmla="*/ 0 w 443"/>
                <a:gd name="T11" fmla="*/ 583 h 583"/>
                <a:gd name="T12" fmla="*/ 256 w 443"/>
                <a:gd name="T13" fmla="*/ 536 h 583"/>
                <a:gd name="T14" fmla="*/ 423 w 443"/>
                <a:gd name="T15" fmla="*/ 408 h 583"/>
                <a:gd name="T16" fmla="*/ 443 w 443"/>
                <a:gd name="T17" fmla="*/ 134 h 583"/>
                <a:gd name="T18" fmla="*/ 359 w 443"/>
                <a:gd name="T19" fmla="*/ 0 h 583"/>
                <a:gd name="T20" fmla="*/ 359 w 443"/>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583">
                  <a:moveTo>
                    <a:pt x="359" y="0"/>
                  </a:moveTo>
                  <a:lnTo>
                    <a:pt x="367" y="184"/>
                  </a:lnTo>
                  <a:lnTo>
                    <a:pt x="296" y="360"/>
                  </a:lnTo>
                  <a:lnTo>
                    <a:pt x="183" y="448"/>
                  </a:lnTo>
                  <a:lnTo>
                    <a:pt x="31" y="463"/>
                  </a:lnTo>
                  <a:lnTo>
                    <a:pt x="0" y="583"/>
                  </a:lnTo>
                  <a:lnTo>
                    <a:pt x="256" y="536"/>
                  </a:lnTo>
                  <a:lnTo>
                    <a:pt x="423" y="408"/>
                  </a:lnTo>
                  <a:lnTo>
                    <a:pt x="443" y="134"/>
                  </a:lnTo>
                  <a:lnTo>
                    <a:pt x="359" y="0"/>
                  </a:lnTo>
                  <a:lnTo>
                    <a:pt x="359" y="0"/>
                  </a:lnTo>
                  <a:close/>
                </a:path>
              </a:pathLst>
            </a:custGeom>
            <a:solidFill>
              <a:srgbClr val="CCC480"/>
            </a:solidFill>
            <a:ln w="9525">
              <a:solidFill>
                <a:srgbClr val="000000"/>
              </a:solidFill>
              <a:round/>
              <a:headEnd/>
              <a:tailEnd/>
            </a:ln>
            <a:extLst/>
          </p:spPr>
          <p:txBody>
            <a:bodyPr/>
            <a:lstStyle/>
            <a:p>
              <a:endParaRPr lang="en-US"/>
            </a:p>
          </p:txBody>
        </p:sp>
        <p:sp>
          <p:nvSpPr>
            <p:cNvPr id="24" name="Freeform 42"/>
            <p:cNvSpPr>
              <a:spLocks/>
            </p:cNvSpPr>
            <p:nvPr/>
          </p:nvSpPr>
          <p:spPr bwMode="auto">
            <a:xfrm>
              <a:off x="5347" y="1051"/>
              <a:ext cx="171" cy="72"/>
            </a:xfrm>
            <a:custGeom>
              <a:avLst/>
              <a:gdLst>
                <a:gd name="T0" fmla="*/ 72 w 687"/>
                <a:gd name="T1" fmla="*/ 129 h 289"/>
                <a:gd name="T2" fmla="*/ 208 w 687"/>
                <a:gd name="T3" fmla="*/ 89 h 289"/>
                <a:gd name="T4" fmla="*/ 360 w 687"/>
                <a:gd name="T5" fmla="*/ 0 h 289"/>
                <a:gd name="T6" fmla="*/ 511 w 687"/>
                <a:gd name="T7" fmla="*/ 17 h 289"/>
                <a:gd name="T8" fmla="*/ 639 w 687"/>
                <a:gd name="T9" fmla="*/ 105 h 289"/>
                <a:gd name="T10" fmla="*/ 679 w 687"/>
                <a:gd name="T11" fmla="*/ 192 h 289"/>
                <a:gd name="T12" fmla="*/ 687 w 687"/>
                <a:gd name="T13" fmla="*/ 289 h 289"/>
                <a:gd name="T14" fmla="*/ 503 w 687"/>
                <a:gd name="T15" fmla="*/ 152 h 289"/>
                <a:gd name="T16" fmla="*/ 364 w 687"/>
                <a:gd name="T17" fmla="*/ 158 h 289"/>
                <a:gd name="T18" fmla="*/ 111 w 687"/>
                <a:gd name="T19" fmla="*/ 254 h 289"/>
                <a:gd name="T20" fmla="*/ 0 w 687"/>
                <a:gd name="T21" fmla="*/ 209 h 289"/>
                <a:gd name="T22" fmla="*/ 72 w 687"/>
                <a:gd name="T23" fmla="*/ 129 h 289"/>
                <a:gd name="T24" fmla="*/ 72 w 687"/>
                <a:gd name="T25" fmla="*/ 12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7" h="289">
                  <a:moveTo>
                    <a:pt x="72" y="129"/>
                  </a:moveTo>
                  <a:lnTo>
                    <a:pt x="208" y="89"/>
                  </a:lnTo>
                  <a:lnTo>
                    <a:pt x="360" y="0"/>
                  </a:lnTo>
                  <a:lnTo>
                    <a:pt x="511" y="17"/>
                  </a:lnTo>
                  <a:lnTo>
                    <a:pt x="639" y="105"/>
                  </a:lnTo>
                  <a:lnTo>
                    <a:pt x="679" y="192"/>
                  </a:lnTo>
                  <a:lnTo>
                    <a:pt x="687" y="289"/>
                  </a:lnTo>
                  <a:lnTo>
                    <a:pt x="503" y="152"/>
                  </a:lnTo>
                  <a:lnTo>
                    <a:pt x="364" y="158"/>
                  </a:lnTo>
                  <a:lnTo>
                    <a:pt x="111" y="254"/>
                  </a:lnTo>
                  <a:lnTo>
                    <a:pt x="0" y="209"/>
                  </a:lnTo>
                  <a:lnTo>
                    <a:pt x="72" y="129"/>
                  </a:lnTo>
                  <a:lnTo>
                    <a:pt x="72" y="129"/>
                  </a:lnTo>
                  <a:close/>
                </a:path>
              </a:pathLst>
            </a:custGeom>
            <a:solidFill>
              <a:srgbClr val="CCC480"/>
            </a:solidFill>
            <a:ln w="9525">
              <a:solidFill>
                <a:srgbClr val="000000"/>
              </a:solidFill>
              <a:round/>
              <a:headEnd/>
              <a:tailEnd/>
            </a:ln>
            <a:extLst/>
          </p:spPr>
          <p:txBody>
            <a:bodyPr/>
            <a:lstStyle/>
            <a:p>
              <a:endParaRPr lang="en-US"/>
            </a:p>
          </p:txBody>
        </p:sp>
        <p:sp>
          <p:nvSpPr>
            <p:cNvPr id="25" name="Freeform 43"/>
            <p:cNvSpPr>
              <a:spLocks/>
            </p:cNvSpPr>
            <p:nvPr/>
          </p:nvSpPr>
          <p:spPr bwMode="auto">
            <a:xfrm>
              <a:off x="4931" y="965"/>
              <a:ext cx="108" cy="80"/>
            </a:xfrm>
            <a:custGeom>
              <a:avLst/>
              <a:gdLst>
                <a:gd name="T0" fmla="*/ 23 w 432"/>
                <a:gd name="T1" fmla="*/ 266 h 320"/>
                <a:gd name="T2" fmla="*/ 69 w 432"/>
                <a:gd name="T3" fmla="*/ 230 h 320"/>
                <a:gd name="T4" fmla="*/ 118 w 432"/>
                <a:gd name="T5" fmla="*/ 196 h 320"/>
                <a:gd name="T6" fmla="*/ 167 w 432"/>
                <a:gd name="T7" fmla="*/ 165 h 320"/>
                <a:gd name="T8" fmla="*/ 216 w 432"/>
                <a:gd name="T9" fmla="*/ 132 h 320"/>
                <a:gd name="T10" fmla="*/ 269 w 432"/>
                <a:gd name="T11" fmla="*/ 97 h 320"/>
                <a:gd name="T12" fmla="*/ 321 w 432"/>
                <a:gd name="T13" fmla="*/ 58 h 320"/>
                <a:gd name="T14" fmla="*/ 359 w 432"/>
                <a:gd name="T15" fmla="*/ 17 h 320"/>
                <a:gd name="T16" fmla="*/ 395 w 432"/>
                <a:gd name="T17" fmla="*/ 0 h 320"/>
                <a:gd name="T18" fmla="*/ 423 w 432"/>
                <a:gd name="T19" fmla="*/ 5 h 320"/>
                <a:gd name="T20" fmla="*/ 432 w 432"/>
                <a:gd name="T21" fmla="*/ 22 h 320"/>
                <a:gd name="T22" fmla="*/ 417 w 432"/>
                <a:gd name="T23" fmla="*/ 41 h 320"/>
                <a:gd name="T24" fmla="*/ 392 w 432"/>
                <a:gd name="T25" fmla="*/ 57 h 320"/>
                <a:gd name="T26" fmla="*/ 238 w 432"/>
                <a:gd name="T27" fmla="*/ 163 h 320"/>
                <a:gd name="T28" fmla="*/ 186 w 432"/>
                <a:gd name="T29" fmla="*/ 207 h 320"/>
                <a:gd name="T30" fmla="*/ 145 w 432"/>
                <a:gd name="T31" fmla="*/ 250 h 320"/>
                <a:gd name="T32" fmla="*/ 98 w 432"/>
                <a:gd name="T33" fmla="*/ 289 h 320"/>
                <a:gd name="T34" fmla="*/ 70 w 432"/>
                <a:gd name="T35" fmla="*/ 306 h 320"/>
                <a:gd name="T36" fmla="*/ 35 w 432"/>
                <a:gd name="T37" fmla="*/ 319 h 320"/>
                <a:gd name="T38" fmla="*/ 7 w 432"/>
                <a:gd name="T39" fmla="*/ 320 h 320"/>
                <a:gd name="T40" fmla="*/ 0 w 432"/>
                <a:gd name="T41" fmla="*/ 306 h 320"/>
                <a:gd name="T42" fmla="*/ 8 w 432"/>
                <a:gd name="T43" fmla="*/ 284 h 320"/>
                <a:gd name="T44" fmla="*/ 23 w 432"/>
                <a:gd name="T45" fmla="*/ 266 h 320"/>
                <a:gd name="T46" fmla="*/ 23 w 432"/>
                <a:gd name="T47"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2" h="320">
                  <a:moveTo>
                    <a:pt x="23" y="266"/>
                  </a:moveTo>
                  <a:lnTo>
                    <a:pt x="69" y="230"/>
                  </a:lnTo>
                  <a:lnTo>
                    <a:pt x="118" y="196"/>
                  </a:lnTo>
                  <a:lnTo>
                    <a:pt x="167" y="165"/>
                  </a:lnTo>
                  <a:lnTo>
                    <a:pt x="216" y="132"/>
                  </a:lnTo>
                  <a:lnTo>
                    <a:pt x="269" y="97"/>
                  </a:lnTo>
                  <a:lnTo>
                    <a:pt x="321" y="58"/>
                  </a:lnTo>
                  <a:lnTo>
                    <a:pt x="359" y="17"/>
                  </a:lnTo>
                  <a:lnTo>
                    <a:pt x="395" y="0"/>
                  </a:lnTo>
                  <a:lnTo>
                    <a:pt x="423" y="5"/>
                  </a:lnTo>
                  <a:lnTo>
                    <a:pt x="432" y="22"/>
                  </a:lnTo>
                  <a:lnTo>
                    <a:pt x="417" y="41"/>
                  </a:lnTo>
                  <a:lnTo>
                    <a:pt x="392" y="57"/>
                  </a:lnTo>
                  <a:lnTo>
                    <a:pt x="238" y="163"/>
                  </a:lnTo>
                  <a:lnTo>
                    <a:pt x="186" y="207"/>
                  </a:lnTo>
                  <a:lnTo>
                    <a:pt x="145" y="250"/>
                  </a:lnTo>
                  <a:lnTo>
                    <a:pt x="98" y="289"/>
                  </a:lnTo>
                  <a:lnTo>
                    <a:pt x="70" y="306"/>
                  </a:lnTo>
                  <a:lnTo>
                    <a:pt x="35" y="319"/>
                  </a:lnTo>
                  <a:lnTo>
                    <a:pt x="7" y="320"/>
                  </a:lnTo>
                  <a:lnTo>
                    <a:pt x="0" y="306"/>
                  </a:lnTo>
                  <a:lnTo>
                    <a:pt x="8" y="284"/>
                  </a:lnTo>
                  <a:lnTo>
                    <a:pt x="23" y="266"/>
                  </a:lnTo>
                  <a:lnTo>
                    <a:pt x="23" y="266"/>
                  </a:lnTo>
                  <a:close/>
                </a:path>
              </a:pathLst>
            </a:custGeom>
            <a:solidFill>
              <a:srgbClr val="000000"/>
            </a:solidFill>
            <a:ln w="9525">
              <a:solidFill>
                <a:srgbClr val="000000"/>
              </a:solidFill>
              <a:round/>
              <a:headEnd/>
              <a:tailEnd/>
            </a:ln>
            <a:extLst/>
          </p:spPr>
          <p:txBody>
            <a:bodyPr/>
            <a:lstStyle/>
            <a:p>
              <a:endParaRPr lang="en-US"/>
            </a:p>
          </p:txBody>
        </p:sp>
        <p:sp>
          <p:nvSpPr>
            <p:cNvPr id="26" name="Freeform 44"/>
            <p:cNvSpPr>
              <a:spLocks/>
            </p:cNvSpPr>
            <p:nvPr/>
          </p:nvSpPr>
          <p:spPr bwMode="auto">
            <a:xfrm>
              <a:off x="5318" y="1034"/>
              <a:ext cx="283" cy="153"/>
            </a:xfrm>
            <a:custGeom>
              <a:avLst/>
              <a:gdLst>
                <a:gd name="T0" fmla="*/ 18 w 1131"/>
                <a:gd name="T1" fmla="*/ 5 h 613"/>
                <a:gd name="T2" fmla="*/ 61 w 1131"/>
                <a:gd name="T3" fmla="*/ 39 h 613"/>
                <a:gd name="T4" fmla="*/ 120 w 1131"/>
                <a:gd name="T5" fmla="*/ 64 h 613"/>
                <a:gd name="T6" fmla="*/ 185 w 1131"/>
                <a:gd name="T7" fmla="*/ 79 h 613"/>
                <a:gd name="T8" fmla="*/ 241 w 1131"/>
                <a:gd name="T9" fmla="*/ 76 h 613"/>
                <a:gd name="T10" fmla="*/ 296 w 1131"/>
                <a:gd name="T11" fmla="*/ 59 h 613"/>
                <a:gd name="T12" fmla="*/ 364 w 1131"/>
                <a:gd name="T13" fmla="*/ 37 h 613"/>
                <a:gd name="T14" fmla="*/ 445 w 1131"/>
                <a:gd name="T15" fmla="*/ 21 h 613"/>
                <a:gd name="T16" fmla="*/ 538 w 1131"/>
                <a:gd name="T17" fmla="*/ 14 h 613"/>
                <a:gd name="T18" fmla="*/ 643 w 1131"/>
                <a:gd name="T19" fmla="*/ 27 h 613"/>
                <a:gd name="T20" fmla="*/ 755 w 1131"/>
                <a:gd name="T21" fmla="*/ 66 h 613"/>
                <a:gd name="T22" fmla="*/ 876 w 1131"/>
                <a:gd name="T23" fmla="*/ 139 h 613"/>
                <a:gd name="T24" fmla="*/ 938 w 1131"/>
                <a:gd name="T25" fmla="*/ 192 h 613"/>
                <a:gd name="T26" fmla="*/ 1001 w 1131"/>
                <a:gd name="T27" fmla="*/ 256 h 613"/>
                <a:gd name="T28" fmla="*/ 1033 w 1131"/>
                <a:gd name="T29" fmla="*/ 292 h 613"/>
                <a:gd name="T30" fmla="*/ 1059 w 1131"/>
                <a:gd name="T31" fmla="*/ 328 h 613"/>
                <a:gd name="T32" fmla="*/ 1100 w 1131"/>
                <a:gd name="T33" fmla="*/ 400 h 613"/>
                <a:gd name="T34" fmla="*/ 1131 w 1131"/>
                <a:gd name="T35" fmla="*/ 577 h 613"/>
                <a:gd name="T36" fmla="*/ 1123 w 1131"/>
                <a:gd name="T37" fmla="*/ 603 h 613"/>
                <a:gd name="T38" fmla="*/ 1107 w 1131"/>
                <a:gd name="T39" fmla="*/ 613 h 613"/>
                <a:gd name="T40" fmla="*/ 1081 w 1131"/>
                <a:gd name="T41" fmla="*/ 580 h 613"/>
                <a:gd name="T42" fmla="*/ 1071 w 1131"/>
                <a:gd name="T43" fmla="*/ 519 h 613"/>
                <a:gd name="T44" fmla="*/ 1042 w 1131"/>
                <a:gd name="T45" fmla="*/ 456 h 613"/>
                <a:gd name="T46" fmla="*/ 1001 w 1131"/>
                <a:gd name="T47" fmla="*/ 392 h 613"/>
                <a:gd name="T48" fmla="*/ 975 w 1131"/>
                <a:gd name="T49" fmla="*/ 363 h 613"/>
                <a:gd name="T50" fmla="*/ 948 w 1131"/>
                <a:gd name="T51" fmla="*/ 333 h 613"/>
                <a:gd name="T52" fmla="*/ 918 w 1131"/>
                <a:gd name="T53" fmla="*/ 305 h 613"/>
                <a:gd name="T54" fmla="*/ 888 w 1131"/>
                <a:gd name="T55" fmla="*/ 278 h 613"/>
                <a:gd name="T56" fmla="*/ 825 w 1131"/>
                <a:gd name="T57" fmla="*/ 228 h 613"/>
                <a:gd name="T58" fmla="*/ 764 w 1131"/>
                <a:gd name="T59" fmla="*/ 188 h 613"/>
                <a:gd name="T60" fmla="*/ 708 w 1131"/>
                <a:gd name="T61" fmla="*/ 159 h 613"/>
                <a:gd name="T62" fmla="*/ 644 w 1131"/>
                <a:gd name="T63" fmla="*/ 130 h 613"/>
                <a:gd name="T64" fmla="*/ 585 w 1131"/>
                <a:gd name="T65" fmla="*/ 106 h 613"/>
                <a:gd name="T66" fmla="*/ 518 w 1131"/>
                <a:gd name="T67" fmla="*/ 92 h 613"/>
                <a:gd name="T68" fmla="*/ 434 w 1131"/>
                <a:gd name="T69" fmla="*/ 92 h 613"/>
                <a:gd name="T70" fmla="*/ 325 w 1131"/>
                <a:gd name="T71" fmla="*/ 124 h 613"/>
                <a:gd name="T72" fmla="*/ 269 w 1131"/>
                <a:gd name="T73" fmla="*/ 147 h 613"/>
                <a:gd name="T74" fmla="*/ 212 w 1131"/>
                <a:gd name="T75" fmla="*/ 168 h 613"/>
                <a:gd name="T76" fmla="*/ 158 w 1131"/>
                <a:gd name="T77" fmla="*/ 179 h 613"/>
                <a:gd name="T78" fmla="*/ 107 w 1131"/>
                <a:gd name="T79" fmla="*/ 177 h 613"/>
                <a:gd name="T80" fmla="*/ 63 w 1131"/>
                <a:gd name="T81" fmla="*/ 154 h 613"/>
                <a:gd name="T82" fmla="*/ 26 w 1131"/>
                <a:gd name="T83" fmla="*/ 103 h 613"/>
                <a:gd name="T84" fmla="*/ 0 w 1131"/>
                <a:gd name="T85" fmla="*/ 30 h 613"/>
                <a:gd name="T86" fmla="*/ 1 w 1131"/>
                <a:gd name="T87" fmla="*/ 0 h 613"/>
                <a:gd name="T88" fmla="*/ 18 w 1131"/>
                <a:gd name="T89" fmla="*/ 5 h 613"/>
                <a:gd name="T90" fmla="*/ 18 w 1131"/>
                <a:gd name="T91" fmla="*/ 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1" h="613">
                  <a:moveTo>
                    <a:pt x="18" y="5"/>
                  </a:moveTo>
                  <a:lnTo>
                    <a:pt x="61" y="39"/>
                  </a:lnTo>
                  <a:lnTo>
                    <a:pt x="120" y="64"/>
                  </a:lnTo>
                  <a:lnTo>
                    <a:pt x="185" y="79"/>
                  </a:lnTo>
                  <a:lnTo>
                    <a:pt x="241" y="76"/>
                  </a:lnTo>
                  <a:lnTo>
                    <a:pt x="296" y="59"/>
                  </a:lnTo>
                  <a:lnTo>
                    <a:pt x="364" y="37"/>
                  </a:lnTo>
                  <a:lnTo>
                    <a:pt x="445" y="21"/>
                  </a:lnTo>
                  <a:lnTo>
                    <a:pt x="538" y="14"/>
                  </a:lnTo>
                  <a:lnTo>
                    <a:pt x="643" y="27"/>
                  </a:lnTo>
                  <a:lnTo>
                    <a:pt x="755" y="66"/>
                  </a:lnTo>
                  <a:lnTo>
                    <a:pt x="876" y="139"/>
                  </a:lnTo>
                  <a:lnTo>
                    <a:pt x="938" y="192"/>
                  </a:lnTo>
                  <a:lnTo>
                    <a:pt x="1001" y="256"/>
                  </a:lnTo>
                  <a:lnTo>
                    <a:pt x="1033" y="292"/>
                  </a:lnTo>
                  <a:lnTo>
                    <a:pt x="1059" y="328"/>
                  </a:lnTo>
                  <a:lnTo>
                    <a:pt x="1100" y="400"/>
                  </a:lnTo>
                  <a:lnTo>
                    <a:pt x="1131" y="577"/>
                  </a:lnTo>
                  <a:lnTo>
                    <a:pt x="1123" y="603"/>
                  </a:lnTo>
                  <a:lnTo>
                    <a:pt x="1107" y="613"/>
                  </a:lnTo>
                  <a:lnTo>
                    <a:pt x="1081" y="580"/>
                  </a:lnTo>
                  <a:lnTo>
                    <a:pt x="1071" y="519"/>
                  </a:lnTo>
                  <a:lnTo>
                    <a:pt x="1042" y="456"/>
                  </a:lnTo>
                  <a:lnTo>
                    <a:pt x="1001" y="392"/>
                  </a:lnTo>
                  <a:lnTo>
                    <a:pt x="975" y="363"/>
                  </a:lnTo>
                  <a:lnTo>
                    <a:pt x="948" y="333"/>
                  </a:lnTo>
                  <a:lnTo>
                    <a:pt x="918" y="305"/>
                  </a:lnTo>
                  <a:lnTo>
                    <a:pt x="888" y="278"/>
                  </a:lnTo>
                  <a:lnTo>
                    <a:pt x="825" y="228"/>
                  </a:lnTo>
                  <a:lnTo>
                    <a:pt x="764" y="188"/>
                  </a:lnTo>
                  <a:lnTo>
                    <a:pt x="708" y="159"/>
                  </a:lnTo>
                  <a:lnTo>
                    <a:pt x="644" y="130"/>
                  </a:lnTo>
                  <a:lnTo>
                    <a:pt x="585" y="106"/>
                  </a:lnTo>
                  <a:lnTo>
                    <a:pt x="518" y="92"/>
                  </a:lnTo>
                  <a:lnTo>
                    <a:pt x="434" y="92"/>
                  </a:lnTo>
                  <a:lnTo>
                    <a:pt x="325" y="124"/>
                  </a:lnTo>
                  <a:lnTo>
                    <a:pt x="269" y="147"/>
                  </a:lnTo>
                  <a:lnTo>
                    <a:pt x="212" y="168"/>
                  </a:lnTo>
                  <a:lnTo>
                    <a:pt x="158" y="179"/>
                  </a:lnTo>
                  <a:lnTo>
                    <a:pt x="107" y="177"/>
                  </a:lnTo>
                  <a:lnTo>
                    <a:pt x="63" y="154"/>
                  </a:lnTo>
                  <a:lnTo>
                    <a:pt x="26" y="103"/>
                  </a:lnTo>
                  <a:lnTo>
                    <a:pt x="0" y="30"/>
                  </a:lnTo>
                  <a:lnTo>
                    <a:pt x="1" y="0"/>
                  </a:lnTo>
                  <a:lnTo>
                    <a:pt x="18" y="5"/>
                  </a:lnTo>
                  <a:lnTo>
                    <a:pt x="18" y="5"/>
                  </a:lnTo>
                  <a:close/>
                </a:path>
              </a:pathLst>
            </a:custGeom>
            <a:solidFill>
              <a:srgbClr val="000000"/>
            </a:solidFill>
            <a:ln w="9525">
              <a:solidFill>
                <a:srgbClr val="000000"/>
              </a:solidFill>
              <a:round/>
              <a:headEnd/>
              <a:tailEnd/>
            </a:ln>
            <a:extLst/>
          </p:spPr>
          <p:txBody>
            <a:bodyPr/>
            <a:lstStyle/>
            <a:p>
              <a:endParaRPr lang="en-US"/>
            </a:p>
          </p:txBody>
        </p:sp>
        <p:sp>
          <p:nvSpPr>
            <p:cNvPr id="27" name="Freeform 45"/>
            <p:cNvSpPr>
              <a:spLocks/>
            </p:cNvSpPr>
            <p:nvPr/>
          </p:nvSpPr>
          <p:spPr bwMode="auto">
            <a:xfrm>
              <a:off x="5590" y="1118"/>
              <a:ext cx="61" cy="65"/>
            </a:xfrm>
            <a:custGeom>
              <a:avLst/>
              <a:gdLst>
                <a:gd name="T0" fmla="*/ 226 w 243"/>
                <a:gd name="T1" fmla="*/ 120 h 259"/>
                <a:gd name="T2" fmla="*/ 203 w 243"/>
                <a:gd name="T3" fmla="*/ 140 h 259"/>
                <a:gd name="T4" fmla="*/ 177 w 243"/>
                <a:gd name="T5" fmla="*/ 160 h 259"/>
                <a:gd name="T6" fmla="*/ 40 w 243"/>
                <a:gd name="T7" fmla="*/ 255 h 259"/>
                <a:gd name="T8" fmla="*/ 3 w 243"/>
                <a:gd name="T9" fmla="*/ 259 h 259"/>
                <a:gd name="T10" fmla="*/ 0 w 243"/>
                <a:gd name="T11" fmla="*/ 222 h 259"/>
                <a:gd name="T12" fmla="*/ 34 w 243"/>
                <a:gd name="T13" fmla="*/ 182 h 259"/>
                <a:gd name="T14" fmla="*/ 71 w 243"/>
                <a:gd name="T15" fmla="*/ 142 h 259"/>
                <a:gd name="T16" fmla="*/ 111 w 243"/>
                <a:gd name="T17" fmla="*/ 107 h 259"/>
                <a:gd name="T18" fmla="*/ 154 w 243"/>
                <a:gd name="T19" fmla="*/ 80 h 259"/>
                <a:gd name="T20" fmla="*/ 195 w 243"/>
                <a:gd name="T21" fmla="*/ 38 h 259"/>
                <a:gd name="T22" fmla="*/ 220 w 243"/>
                <a:gd name="T23" fmla="*/ 14 h 259"/>
                <a:gd name="T24" fmla="*/ 238 w 243"/>
                <a:gd name="T25" fmla="*/ 0 h 259"/>
                <a:gd name="T26" fmla="*/ 243 w 243"/>
                <a:gd name="T27" fmla="*/ 55 h 259"/>
                <a:gd name="T28" fmla="*/ 226 w 243"/>
                <a:gd name="T29" fmla="*/ 120 h 259"/>
                <a:gd name="T30" fmla="*/ 226 w 243"/>
                <a:gd name="T31"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 h="259">
                  <a:moveTo>
                    <a:pt x="226" y="120"/>
                  </a:moveTo>
                  <a:lnTo>
                    <a:pt x="203" y="140"/>
                  </a:lnTo>
                  <a:lnTo>
                    <a:pt x="177" y="160"/>
                  </a:lnTo>
                  <a:lnTo>
                    <a:pt x="40" y="255"/>
                  </a:lnTo>
                  <a:lnTo>
                    <a:pt x="3" y="259"/>
                  </a:lnTo>
                  <a:lnTo>
                    <a:pt x="0" y="222"/>
                  </a:lnTo>
                  <a:lnTo>
                    <a:pt x="34" y="182"/>
                  </a:lnTo>
                  <a:lnTo>
                    <a:pt x="71" y="142"/>
                  </a:lnTo>
                  <a:lnTo>
                    <a:pt x="111" y="107"/>
                  </a:lnTo>
                  <a:lnTo>
                    <a:pt x="154" y="80"/>
                  </a:lnTo>
                  <a:lnTo>
                    <a:pt x="195" y="38"/>
                  </a:lnTo>
                  <a:lnTo>
                    <a:pt x="220" y="14"/>
                  </a:lnTo>
                  <a:lnTo>
                    <a:pt x="238" y="0"/>
                  </a:lnTo>
                  <a:lnTo>
                    <a:pt x="243" y="55"/>
                  </a:lnTo>
                  <a:lnTo>
                    <a:pt x="226" y="120"/>
                  </a:lnTo>
                  <a:lnTo>
                    <a:pt x="226" y="120"/>
                  </a:lnTo>
                  <a:close/>
                </a:path>
              </a:pathLst>
            </a:custGeom>
            <a:solidFill>
              <a:srgbClr val="000000"/>
            </a:solidFill>
            <a:ln w="9525">
              <a:solidFill>
                <a:srgbClr val="000000"/>
              </a:solidFill>
              <a:round/>
              <a:headEnd/>
              <a:tailEnd/>
            </a:ln>
            <a:extLst/>
          </p:spPr>
          <p:txBody>
            <a:bodyPr/>
            <a:lstStyle/>
            <a:p>
              <a:endParaRPr lang="en-US"/>
            </a:p>
          </p:txBody>
        </p:sp>
        <p:sp>
          <p:nvSpPr>
            <p:cNvPr id="28" name="Freeform 46"/>
            <p:cNvSpPr>
              <a:spLocks/>
            </p:cNvSpPr>
            <p:nvPr/>
          </p:nvSpPr>
          <p:spPr bwMode="auto">
            <a:xfrm>
              <a:off x="5564" y="1187"/>
              <a:ext cx="86" cy="60"/>
            </a:xfrm>
            <a:custGeom>
              <a:avLst/>
              <a:gdLst>
                <a:gd name="T0" fmla="*/ 345 w 345"/>
                <a:gd name="T1" fmla="*/ 14 h 240"/>
                <a:gd name="T2" fmla="*/ 263 w 345"/>
                <a:gd name="T3" fmla="*/ 59 h 240"/>
                <a:gd name="T4" fmla="*/ 197 w 345"/>
                <a:gd name="T5" fmla="*/ 101 h 240"/>
                <a:gd name="T6" fmla="*/ 133 w 345"/>
                <a:gd name="T7" fmla="*/ 144 h 240"/>
                <a:gd name="T8" fmla="*/ 86 w 345"/>
                <a:gd name="T9" fmla="*/ 195 h 240"/>
                <a:gd name="T10" fmla="*/ 62 w 345"/>
                <a:gd name="T11" fmla="*/ 222 h 240"/>
                <a:gd name="T12" fmla="*/ 38 w 345"/>
                <a:gd name="T13" fmla="*/ 240 h 240"/>
                <a:gd name="T14" fmla="*/ 14 w 345"/>
                <a:gd name="T15" fmla="*/ 236 h 240"/>
                <a:gd name="T16" fmla="*/ 0 w 345"/>
                <a:gd name="T17" fmla="*/ 210 h 240"/>
                <a:gd name="T18" fmla="*/ 0 w 345"/>
                <a:gd name="T19" fmla="*/ 177 h 240"/>
                <a:gd name="T20" fmla="*/ 18 w 345"/>
                <a:gd name="T21" fmla="*/ 151 h 240"/>
                <a:gd name="T22" fmla="*/ 102 w 345"/>
                <a:gd name="T23" fmla="*/ 99 h 240"/>
                <a:gd name="T24" fmla="*/ 148 w 345"/>
                <a:gd name="T25" fmla="*/ 73 h 240"/>
                <a:gd name="T26" fmla="*/ 195 w 345"/>
                <a:gd name="T27" fmla="*/ 54 h 240"/>
                <a:gd name="T28" fmla="*/ 292 w 345"/>
                <a:gd name="T29" fmla="*/ 21 h 240"/>
                <a:gd name="T30" fmla="*/ 337 w 345"/>
                <a:gd name="T31" fmla="*/ 0 h 240"/>
                <a:gd name="T32" fmla="*/ 345 w 345"/>
                <a:gd name="T33" fmla="*/ 14 h 240"/>
                <a:gd name="T34" fmla="*/ 345 w 345"/>
                <a:gd name="T35"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240">
                  <a:moveTo>
                    <a:pt x="345" y="14"/>
                  </a:moveTo>
                  <a:lnTo>
                    <a:pt x="263" y="59"/>
                  </a:lnTo>
                  <a:lnTo>
                    <a:pt x="197" y="101"/>
                  </a:lnTo>
                  <a:lnTo>
                    <a:pt x="133" y="144"/>
                  </a:lnTo>
                  <a:lnTo>
                    <a:pt x="86" y="195"/>
                  </a:lnTo>
                  <a:lnTo>
                    <a:pt x="62" y="222"/>
                  </a:lnTo>
                  <a:lnTo>
                    <a:pt x="38" y="240"/>
                  </a:lnTo>
                  <a:lnTo>
                    <a:pt x="14" y="236"/>
                  </a:lnTo>
                  <a:lnTo>
                    <a:pt x="0" y="210"/>
                  </a:lnTo>
                  <a:lnTo>
                    <a:pt x="0" y="177"/>
                  </a:lnTo>
                  <a:lnTo>
                    <a:pt x="18" y="151"/>
                  </a:lnTo>
                  <a:lnTo>
                    <a:pt x="102" y="99"/>
                  </a:lnTo>
                  <a:lnTo>
                    <a:pt x="148" y="73"/>
                  </a:lnTo>
                  <a:lnTo>
                    <a:pt x="195" y="54"/>
                  </a:lnTo>
                  <a:lnTo>
                    <a:pt x="292" y="21"/>
                  </a:lnTo>
                  <a:lnTo>
                    <a:pt x="337" y="0"/>
                  </a:lnTo>
                  <a:lnTo>
                    <a:pt x="345" y="14"/>
                  </a:lnTo>
                  <a:lnTo>
                    <a:pt x="345" y="14"/>
                  </a:lnTo>
                  <a:close/>
                </a:path>
              </a:pathLst>
            </a:custGeom>
            <a:solidFill>
              <a:srgbClr val="000000"/>
            </a:solidFill>
            <a:ln w="9525">
              <a:solidFill>
                <a:srgbClr val="000000"/>
              </a:solidFill>
              <a:round/>
              <a:headEnd/>
              <a:tailEnd/>
            </a:ln>
            <a:extLst/>
          </p:spPr>
          <p:txBody>
            <a:bodyPr/>
            <a:lstStyle/>
            <a:p>
              <a:endParaRPr lang="en-US"/>
            </a:p>
          </p:txBody>
        </p:sp>
        <p:sp>
          <p:nvSpPr>
            <p:cNvPr id="29" name="Freeform 47"/>
            <p:cNvSpPr>
              <a:spLocks/>
            </p:cNvSpPr>
            <p:nvPr/>
          </p:nvSpPr>
          <p:spPr bwMode="auto">
            <a:xfrm>
              <a:off x="4992" y="658"/>
              <a:ext cx="155" cy="143"/>
            </a:xfrm>
            <a:custGeom>
              <a:avLst/>
              <a:gdLst>
                <a:gd name="T0" fmla="*/ 621 w 621"/>
                <a:gd name="T1" fmla="*/ 0 h 571"/>
                <a:gd name="T2" fmla="*/ 608 w 621"/>
                <a:gd name="T3" fmla="*/ 37 h 571"/>
                <a:gd name="T4" fmla="*/ 589 w 621"/>
                <a:gd name="T5" fmla="*/ 75 h 571"/>
                <a:gd name="T6" fmla="*/ 564 w 621"/>
                <a:gd name="T7" fmla="*/ 110 h 571"/>
                <a:gd name="T8" fmla="*/ 536 w 621"/>
                <a:gd name="T9" fmla="*/ 142 h 571"/>
                <a:gd name="T10" fmla="*/ 506 w 621"/>
                <a:gd name="T11" fmla="*/ 174 h 571"/>
                <a:gd name="T12" fmla="*/ 477 w 621"/>
                <a:gd name="T13" fmla="*/ 206 h 571"/>
                <a:gd name="T14" fmla="*/ 420 w 621"/>
                <a:gd name="T15" fmla="*/ 267 h 571"/>
                <a:gd name="T16" fmla="*/ 393 w 621"/>
                <a:gd name="T17" fmla="*/ 299 h 571"/>
                <a:gd name="T18" fmla="*/ 360 w 621"/>
                <a:gd name="T19" fmla="*/ 332 h 571"/>
                <a:gd name="T20" fmla="*/ 327 w 621"/>
                <a:gd name="T21" fmla="*/ 363 h 571"/>
                <a:gd name="T22" fmla="*/ 294 w 621"/>
                <a:gd name="T23" fmla="*/ 389 h 571"/>
                <a:gd name="T24" fmla="*/ 227 w 621"/>
                <a:gd name="T25" fmla="*/ 440 h 571"/>
                <a:gd name="T26" fmla="*/ 156 w 621"/>
                <a:gd name="T27" fmla="*/ 491 h 571"/>
                <a:gd name="T28" fmla="*/ 81 w 621"/>
                <a:gd name="T29" fmla="*/ 536 h 571"/>
                <a:gd name="T30" fmla="*/ 44 w 621"/>
                <a:gd name="T31" fmla="*/ 554 h 571"/>
                <a:gd name="T32" fmla="*/ 4 w 621"/>
                <a:gd name="T33" fmla="*/ 569 h 571"/>
                <a:gd name="T34" fmla="*/ 3 w 621"/>
                <a:gd name="T35" fmla="*/ 569 h 571"/>
                <a:gd name="T36" fmla="*/ 0 w 621"/>
                <a:gd name="T37" fmla="*/ 571 h 571"/>
                <a:gd name="T38" fmla="*/ 3 w 621"/>
                <a:gd name="T39" fmla="*/ 569 h 571"/>
                <a:gd name="T40" fmla="*/ 4 w 621"/>
                <a:gd name="T41" fmla="*/ 569 h 571"/>
                <a:gd name="T42" fmla="*/ 5 w 621"/>
                <a:gd name="T43" fmla="*/ 528 h 571"/>
                <a:gd name="T44" fmla="*/ 62 w 621"/>
                <a:gd name="T45" fmla="*/ 489 h 571"/>
                <a:gd name="T46" fmla="*/ 114 w 621"/>
                <a:gd name="T47" fmla="*/ 445 h 571"/>
                <a:gd name="T48" fmla="*/ 164 w 621"/>
                <a:gd name="T49" fmla="*/ 401 h 571"/>
                <a:gd name="T50" fmla="*/ 217 w 621"/>
                <a:gd name="T51" fmla="*/ 358 h 571"/>
                <a:gd name="T52" fmla="*/ 293 w 621"/>
                <a:gd name="T53" fmla="*/ 288 h 571"/>
                <a:gd name="T54" fmla="*/ 329 w 621"/>
                <a:gd name="T55" fmla="*/ 245 h 571"/>
                <a:gd name="T56" fmla="*/ 364 w 621"/>
                <a:gd name="T57" fmla="*/ 199 h 571"/>
                <a:gd name="T58" fmla="*/ 422 w 621"/>
                <a:gd name="T59" fmla="*/ 101 h 571"/>
                <a:gd name="T60" fmla="*/ 457 w 621"/>
                <a:gd name="T61" fmla="*/ 5 h 571"/>
                <a:gd name="T62" fmla="*/ 621 w 621"/>
                <a:gd name="T63" fmla="*/ 0 h 571"/>
                <a:gd name="T64" fmla="*/ 621 w 621"/>
                <a:gd name="T65"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1" h="571">
                  <a:moveTo>
                    <a:pt x="621" y="0"/>
                  </a:moveTo>
                  <a:lnTo>
                    <a:pt x="608" y="37"/>
                  </a:lnTo>
                  <a:lnTo>
                    <a:pt x="589" y="75"/>
                  </a:lnTo>
                  <a:lnTo>
                    <a:pt x="564" y="110"/>
                  </a:lnTo>
                  <a:lnTo>
                    <a:pt x="536" y="142"/>
                  </a:lnTo>
                  <a:lnTo>
                    <a:pt x="506" y="174"/>
                  </a:lnTo>
                  <a:lnTo>
                    <a:pt x="477" y="206"/>
                  </a:lnTo>
                  <a:lnTo>
                    <a:pt x="420" y="267"/>
                  </a:lnTo>
                  <a:lnTo>
                    <a:pt x="393" y="299"/>
                  </a:lnTo>
                  <a:lnTo>
                    <a:pt x="360" y="332"/>
                  </a:lnTo>
                  <a:lnTo>
                    <a:pt x="327" y="363"/>
                  </a:lnTo>
                  <a:lnTo>
                    <a:pt x="294" y="389"/>
                  </a:lnTo>
                  <a:lnTo>
                    <a:pt x="227" y="440"/>
                  </a:lnTo>
                  <a:lnTo>
                    <a:pt x="156" y="491"/>
                  </a:lnTo>
                  <a:lnTo>
                    <a:pt x="81" y="536"/>
                  </a:lnTo>
                  <a:lnTo>
                    <a:pt x="44" y="554"/>
                  </a:lnTo>
                  <a:lnTo>
                    <a:pt x="4" y="569"/>
                  </a:lnTo>
                  <a:lnTo>
                    <a:pt x="3" y="569"/>
                  </a:lnTo>
                  <a:lnTo>
                    <a:pt x="0" y="571"/>
                  </a:lnTo>
                  <a:lnTo>
                    <a:pt x="3" y="569"/>
                  </a:lnTo>
                  <a:lnTo>
                    <a:pt x="4" y="569"/>
                  </a:lnTo>
                  <a:lnTo>
                    <a:pt x="5" y="528"/>
                  </a:lnTo>
                  <a:lnTo>
                    <a:pt x="62" y="489"/>
                  </a:lnTo>
                  <a:lnTo>
                    <a:pt x="114" y="445"/>
                  </a:lnTo>
                  <a:lnTo>
                    <a:pt x="164" y="401"/>
                  </a:lnTo>
                  <a:lnTo>
                    <a:pt x="217" y="358"/>
                  </a:lnTo>
                  <a:lnTo>
                    <a:pt x="293" y="288"/>
                  </a:lnTo>
                  <a:lnTo>
                    <a:pt x="329" y="245"/>
                  </a:lnTo>
                  <a:lnTo>
                    <a:pt x="364" y="199"/>
                  </a:lnTo>
                  <a:lnTo>
                    <a:pt x="422" y="101"/>
                  </a:lnTo>
                  <a:lnTo>
                    <a:pt x="457" y="5"/>
                  </a:lnTo>
                  <a:lnTo>
                    <a:pt x="621" y="0"/>
                  </a:lnTo>
                  <a:lnTo>
                    <a:pt x="621" y="0"/>
                  </a:lnTo>
                  <a:close/>
                </a:path>
              </a:pathLst>
            </a:custGeom>
            <a:solidFill>
              <a:srgbClr val="000000"/>
            </a:solidFill>
            <a:ln w="9525">
              <a:solidFill>
                <a:srgbClr val="000000"/>
              </a:solidFill>
              <a:round/>
              <a:headEnd/>
              <a:tailEnd/>
            </a:ln>
            <a:extLst/>
          </p:spPr>
          <p:txBody>
            <a:bodyPr/>
            <a:lstStyle/>
            <a:p>
              <a:endParaRPr lang="en-US"/>
            </a:p>
          </p:txBody>
        </p:sp>
        <p:sp>
          <p:nvSpPr>
            <p:cNvPr id="30" name="Freeform 48"/>
            <p:cNvSpPr>
              <a:spLocks/>
            </p:cNvSpPr>
            <p:nvPr/>
          </p:nvSpPr>
          <p:spPr bwMode="auto">
            <a:xfrm>
              <a:off x="5311" y="1065"/>
              <a:ext cx="244" cy="148"/>
            </a:xfrm>
            <a:custGeom>
              <a:avLst/>
              <a:gdLst>
                <a:gd name="T0" fmla="*/ 13 w 977"/>
                <a:gd name="T1" fmla="*/ 0 h 592"/>
                <a:gd name="T2" fmla="*/ 29 w 977"/>
                <a:gd name="T3" fmla="*/ 35 h 592"/>
                <a:gd name="T4" fmla="*/ 48 w 977"/>
                <a:gd name="T5" fmla="*/ 64 h 592"/>
                <a:gd name="T6" fmla="*/ 93 w 977"/>
                <a:gd name="T7" fmla="*/ 110 h 592"/>
                <a:gd name="T8" fmla="*/ 119 w 977"/>
                <a:gd name="T9" fmla="*/ 124 h 592"/>
                <a:gd name="T10" fmla="*/ 146 w 977"/>
                <a:gd name="T11" fmla="*/ 135 h 592"/>
                <a:gd name="T12" fmla="*/ 206 w 977"/>
                <a:gd name="T13" fmla="*/ 142 h 592"/>
                <a:gd name="T14" fmla="*/ 293 w 977"/>
                <a:gd name="T15" fmla="*/ 117 h 592"/>
                <a:gd name="T16" fmla="*/ 335 w 977"/>
                <a:gd name="T17" fmla="*/ 99 h 592"/>
                <a:gd name="T18" fmla="*/ 379 w 977"/>
                <a:gd name="T19" fmla="*/ 88 h 592"/>
                <a:gd name="T20" fmla="*/ 563 w 977"/>
                <a:gd name="T21" fmla="*/ 86 h 592"/>
                <a:gd name="T22" fmla="*/ 740 w 977"/>
                <a:gd name="T23" fmla="*/ 141 h 592"/>
                <a:gd name="T24" fmla="*/ 819 w 977"/>
                <a:gd name="T25" fmla="*/ 188 h 592"/>
                <a:gd name="T26" fmla="*/ 885 w 977"/>
                <a:gd name="T27" fmla="*/ 249 h 592"/>
                <a:gd name="T28" fmla="*/ 938 w 977"/>
                <a:gd name="T29" fmla="*/ 324 h 592"/>
                <a:gd name="T30" fmla="*/ 973 w 977"/>
                <a:gd name="T31" fmla="*/ 413 h 592"/>
                <a:gd name="T32" fmla="*/ 977 w 977"/>
                <a:gd name="T33" fmla="*/ 457 h 592"/>
                <a:gd name="T34" fmla="*/ 973 w 977"/>
                <a:gd name="T35" fmla="*/ 501 h 592"/>
                <a:gd name="T36" fmla="*/ 968 w 977"/>
                <a:gd name="T37" fmla="*/ 590 h 592"/>
                <a:gd name="T38" fmla="*/ 952 w 977"/>
                <a:gd name="T39" fmla="*/ 592 h 592"/>
                <a:gd name="T40" fmla="*/ 930 w 977"/>
                <a:gd name="T41" fmla="*/ 493 h 592"/>
                <a:gd name="T42" fmla="*/ 898 w 977"/>
                <a:gd name="T43" fmla="*/ 403 h 592"/>
                <a:gd name="T44" fmla="*/ 878 w 977"/>
                <a:gd name="T45" fmla="*/ 360 h 592"/>
                <a:gd name="T46" fmla="*/ 855 w 977"/>
                <a:gd name="T47" fmla="*/ 321 h 592"/>
                <a:gd name="T48" fmla="*/ 829 w 977"/>
                <a:gd name="T49" fmla="*/ 285 h 592"/>
                <a:gd name="T50" fmla="*/ 802 w 977"/>
                <a:gd name="T51" fmla="*/ 253 h 592"/>
                <a:gd name="T52" fmla="*/ 770 w 977"/>
                <a:gd name="T53" fmla="*/ 223 h 592"/>
                <a:gd name="T54" fmla="*/ 735 w 977"/>
                <a:gd name="T55" fmla="*/ 199 h 592"/>
                <a:gd name="T56" fmla="*/ 698 w 977"/>
                <a:gd name="T57" fmla="*/ 178 h 592"/>
                <a:gd name="T58" fmla="*/ 656 w 977"/>
                <a:gd name="T59" fmla="*/ 163 h 592"/>
                <a:gd name="T60" fmla="*/ 563 w 977"/>
                <a:gd name="T61" fmla="*/ 146 h 592"/>
                <a:gd name="T62" fmla="*/ 456 w 977"/>
                <a:gd name="T63" fmla="*/ 152 h 592"/>
                <a:gd name="T64" fmla="*/ 397 w 977"/>
                <a:gd name="T65" fmla="*/ 170 h 592"/>
                <a:gd name="T66" fmla="*/ 335 w 977"/>
                <a:gd name="T67" fmla="*/ 200 h 592"/>
                <a:gd name="T68" fmla="*/ 271 w 977"/>
                <a:gd name="T69" fmla="*/ 227 h 592"/>
                <a:gd name="T70" fmla="*/ 212 w 977"/>
                <a:gd name="T71" fmla="*/ 240 h 592"/>
                <a:gd name="T72" fmla="*/ 138 w 977"/>
                <a:gd name="T73" fmla="*/ 223 h 592"/>
                <a:gd name="T74" fmla="*/ 70 w 977"/>
                <a:gd name="T75" fmla="*/ 178 h 592"/>
                <a:gd name="T76" fmla="*/ 20 w 977"/>
                <a:gd name="T77" fmla="*/ 113 h 592"/>
                <a:gd name="T78" fmla="*/ 0 w 977"/>
                <a:gd name="T79" fmla="*/ 37 h 592"/>
                <a:gd name="T80" fmla="*/ 13 w 977"/>
                <a:gd name="T81" fmla="*/ 0 h 592"/>
                <a:gd name="T82" fmla="*/ 13 w 977"/>
                <a:gd name="T83"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7" h="592">
                  <a:moveTo>
                    <a:pt x="13" y="0"/>
                  </a:moveTo>
                  <a:lnTo>
                    <a:pt x="29" y="35"/>
                  </a:lnTo>
                  <a:lnTo>
                    <a:pt x="48" y="64"/>
                  </a:lnTo>
                  <a:lnTo>
                    <a:pt x="93" y="110"/>
                  </a:lnTo>
                  <a:lnTo>
                    <a:pt x="119" y="124"/>
                  </a:lnTo>
                  <a:lnTo>
                    <a:pt x="146" y="135"/>
                  </a:lnTo>
                  <a:lnTo>
                    <a:pt x="206" y="142"/>
                  </a:lnTo>
                  <a:lnTo>
                    <a:pt x="293" y="117"/>
                  </a:lnTo>
                  <a:lnTo>
                    <a:pt x="335" y="99"/>
                  </a:lnTo>
                  <a:lnTo>
                    <a:pt x="379" y="88"/>
                  </a:lnTo>
                  <a:lnTo>
                    <a:pt x="563" y="86"/>
                  </a:lnTo>
                  <a:lnTo>
                    <a:pt x="740" y="141"/>
                  </a:lnTo>
                  <a:lnTo>
                    <a:pt x="819" y="188"/>
                  </a:lnTo>
                  <a:lnTo>
                    <a:pt x="885" y="249"/>
                  </a:lnTo>
                  <a:lnTo>
                    <a:pt x="938" y="324"/>
                  </a:lnTo>
                  <a:lnTo>
                    <a:pt x="973" y="413"/>
                  </a:lnTo>
                  <a:lnTo>
                    <a:pt x="977" y="457"/>
                  </a:lnTo>
                  <a:lnTo>
                    <a:pt x="973" y="501"/>
                  </a:lnTo>
                  <a:lnTo>
                    <a:pt x="968" y="590"/>
                  </a:lnTo>
                  <a:lnTo>
                    <a:pt x="952" y="592"/>
                  </a:lnTo>
                  <a:lnTo>
                    <a:pt x="930" y="493"/>
                  </a:lnTo>
                  <a:lnTo>
                    <a:pt x="898" y="403"/>
                  </a:lnTo>
                  <a:lnTo>
                    <a:pt x="878" y="360"/>
                  </a:lnTo>
                  <a:lnTo>
                    <a:pt x="855" y="321"/>
                  </a:lnTo>
                  <a:lnTo>
                    <a:pt x="829" y="285"/>
                  </a:lnTo>
                  <a:lnTo>
                    <a:pt x="802" y="253"/>
                  </a:lnTo>
                  <a:lnTo>
                    <a:pt x="770" y="223"/>
                  </a:lnTo>
                  <a:lnTo>
                    <a:pt x="735" y="199"/>
                  </a:lnTo>
                  <a:lnTo>
                    <a:pt x="698" y="178"/>
                  </a:lnTo>
                  <a:lnTo>
                    <a:pt x="656" y="163"/>
                  </a:lnTo>
                  <a:lnTo>
                    <a:pt x="563" y="146"/>
                  </a:lnTo>
                  <a:lnTo>
                    <a:pt x="456" y="152"/>
                  </a:lnTo>
                  <a:lnTo>
                    <a:pt x="397" y="170"/>
                  </a:lnTo>
                  <a:lnTo>
                    <a:pt x="335" y="200"/>
                  </a:lnTo>
                  <a:lnTo>
                    <a:pt x="271" y="227"/>
                  </a:lnTo>
                  <a:lnTo>
                    <a:pt x="212" y="240"/>
                  </a:lnTo>
                  <a:lnTo>
                    <a:pt x="138" y="223"/>
                  </a:lnTo>
                  <a:lnTo>
                    <a:pt x="70" y="178"/>
                  </a:lnTo>
                  <a:lnTo>
                    <a:pt x="20" y="113"/>
                  </a:lnTo>
                  <a:lnTo>
                    <a:pt x="0" y="37"/>
                  </a:lnTo>
                  <a:lnTo>
                    <a:pt x="13" y="0"/>
                  </a:lnTo>
                  <a:lnTo>
                    <a:pt x="13" y="0"/>
                  </a:lnTo>
                  <a:close/>
                </a:path>
              </a:pathLst>
            </a:custGeom>
            <a:solidFill>
              <a:srgbClr val="000000"/>
            </a:solidFill>
            <a:ln w="9525">
              <a:solidFill>
                <a:srgbClr val="000000"/>
              </a:solidFill>
              <a:round/>
              <a:headEnd/>
              <a:tailEnd/>
            </a:ln>
            <a:extLst/>
          </p:spPr>
          <p:txBody>
            <a:bodyPr/>
            <a:lstStyle/>
            <a:p>
              <a:endParaRPr lang="en-US"/>
            </a:p>
          </p:txBody>
        </p:sp>
        <p:sp>
          <p:nvSpPr>
            <p:cNvPr id="31" name="Freeform 49"/>
            <p:cNvSpPr>
              <a:spLocks/>
            </p:cNvSpPr>
            <p:nvPr/>
          </p:nvSpPr>
          <p:spPr bwMode="auto">
            <a:xfrm>
              <a:off x="5371" y="1098"/>
              <a:ext cx="167" cy="78"/>
            </a:xfrm>
            <a:custGeom>
              <a:avLst/>
              <a:gdLst>
                <a:gd name="T0" fmla="*/ 50 w 669"/>
                <a:gd name="T1" fmla="*/ 0 h 314"/>
                <a:gd name="T2" fmla="*/ 75 w 669"/>
                <a:gd name="T3" fmla="*/ 71 h 314"/>
                <a:gd name="T4" fmla="*/ 116 w 669"/>
                <a:gd name="T5" fmla="*/ 128 h 314"/>
                <a:gd name="T6" fmla="*/ 174 w 669"/>
                <a:gd name="T7" fmla="*/ 171 h 314"/>
                <a:gd name="T8" fmla="*/ 206 w 669"/>
                <a:gd name="T9" fmla="*/ 186 h 314"/>
                <a:gd name="T10" fmla="*/ 240 w 669"/>
                <a:gd name="T11" fmla="*/ 199 h 314"/>
                <a:gd name="T12" fmla="*/ 311 w 669"/>
                <a:gd name="T13" fmla="*/ 212 h 314"/>
                <a:gd name="T14" fmla="*/ 496 w 669"/>
                <a:gd name="T15" fmla="*/ 230 h 314"/>
                <a:gd name="T16" fmla="*/ 585 w 669"/>
                <a:gd name="T17" fmla="*/ 255 h 314"/>
                <a:gd name="T18" fmla="*/ 666 w 669"/>
                <a:gd name="T19" fmla="*/ 300 h 314"/>
                <a:gd name="T20" fmla="*/ 669 w 669"/>
                <a:gd name="T21" fmla="*/ 311 h 314"/>
                <a:gd name="T22" fmla="*/ 658 w 669"/>
                <a:gd name="T23" fmla="*/ 314 h 314"/>
                <a:gd name="T24" fmla="*/ 595 w 669"/>
                <a:gd name="T25" fmla="*/ 292 h 314"/>
                <a:gd name="T26" fmla="*/ 546 w 669"/>
                <a:gd name="T27" fmla="*/ 280 h 314"/>
                <a:gd name="T28" fmla="*/ 475 w 669"/>
                <a:gd name="T29" fmla="*/ 273 h 314"/>
                <a:gd name="T30" fmla="*/ 306 w 669"/>
                <a:gd name="T31" fmla="*/ 275 h 314"/>
                <a:gd name="T32" fmla="*/ 215 w 669"/>
                <a:gd name="T33" fmla="*/ 256 h 314"/>
                <a:gd name="T34" fmla="*/ 133 w 669"/>
                <a:gd name="T35" fmla="*/ 215 h 314"/>
                <a:gd name="T36" fmla="*/ 64 w 669"/>
                <a:gd name="T37" fmla="*/ 154 h 314"/>
                <a:gd name="T38" fmla="*/ 17 w 669"/>
                <a:gd name="T39" fmla="*/ 76 h 314"/>
                <a:gd name="T40" fmla="*/ 0 w 669"/>
                <a:gd name="T41" fmla="*/ 24 h 314"/>
                <a:gd name="T42" fmla="*/ 23 w 669"/>
                <a:gd name="T43" fmla="*/ 4 h 314"/>
                <a:gd name="T44" fmla="*/ 50 w 669"/>
                <a:gd name="T45" fmla="*/ 0 h 314"/>
                <a:gd name="T46" fmla="*/ 50 w 669"/>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314">
                  <a:moveTo>
                    <a:pt x="50" y="0"/>
                  </a:moveTo>
                  <a:lnTo>
                    <a:pt x="75" y="71"/>
                  </a:lnTo>
                  <a:lnTo>
                    <a:pt x="116" y="128"/>
                  </a:lnTo>
                  <a:lnTo>
                    <a:pt x="174" y="171"/>
                  </a:lnTo>
                  <a:lnTo>
                    <a:pt x="206" y="186"/>
                  </a:lnTo>
                  <a:lnTo>
                    <a:pt x="240" y="199"/>
                  </a:lnTo>
                  <a:lnTo>
                    <a:pt x="311" y="212"/>
                  </a:lnTo>
                  <a:lnTo>
                    <a:pt x="496" y="230"/>
                  </a:lnTo>
                  <a:lnTo>
                    <a:pt x="585" y="255"/>
                  </a:lnTo>
                  <a:lnTo>
                    <a:pt x="666" y="300"/>
                  </a:lnTo>
                  <a:lnTo>
                    <a:pt x="669" y="311"/>
                  </a:lnTo>
                  <a:lnTo>
                    <a:pt x="658" y="314"/>
                  </a:lnTo>
                  <a:lnTo>
                    <a:pt x="595" y="292"/>
                  </a:lnTo>
                  <a:lnTo>
                    <a:pt x="546" y="280"/>
                  </a:lnTo>
                  <a:lnTo>
                    <a:pt x="475" y="273"/>
                  </a:lnTo>
                  <a:lnTo>
                    <a:pt x="306" y="275"/>
                  </a:lnTo>
                  <a:lnTo>
                    <a:pt x="215" y="256"/>
                  </a:lnTo>
                  <a:lnTo>
                    <a:pt x="133" y="215"/>
                  </a:lnTo>
                  <a:lnTo>
                    <a:pt x="64" y="154"/>
                  </a:lnTo>
                  <a:lnTo>
                    <a:pt x="17" y="76"/>
                  </a:lnTo>
                  <a:lnTo>
                    <a:pt x="0" y="24"/>
                  </a:lnTo>
                  <a:lnTo>
                    <a:pt x="23" y="4"/>
                  </a:lnTo>
                  <a:lnTo>
                    <a:pt x="50" y="0"/>
                  </a:lnTo>
                  <a:lnTo>
                    <a:pt x="50" y="0"/>
                  </a:lnTo>
                  <a:close/>
                </a:path>
              </a:pathLst>
            </a:custGeom>
            <a:solidFill>
              <a:srgbClr val="000000"/>
            </a:solidFill>
            <a:ln w="9525">
              <a:solidFill>
                <a:srgbClr val="000000"/>
              </a:solidFill>
              <a:round/>
              <a:headEnd/>
              <a:tailEnd/>
            </a:ln>
            <a:extLst/>
          </p:spPr>
          <p:txBody>
            <a:bodyPr/>
            <a:lstStyle/>
            <a:p>
              <a:endParaRPr lang="en-US"/>
            </a:p>
          </p:txBody>
        </p:sp>
        <p:sp>
          <p:nvSpPr>
            <p:cNvPr id="32" name="Freeform 50"/>
            <p:cNvSpPr>
              <a:spLocks/>
            </p:cNvSpPr>
            <p:nvPr/>
          </p:nvSpPr>
          <p:spPr bwMode="auto">
            <a:xfrm>
              <a:off x="5592" y="1210"/>
              <a:ext cx="76" cy="106"/>
            </a:xfrm>
            <a:custGeom>
              <a:avLst/>
              <a:gdLst>
                <a:gd name="T0" fmla="*/ 11 w 306"/>
                <a:gd name="T1" fmla="*/ 0 h 423"/>
                <a:gd name="T2" fmla="*/ 110 w 306"/>
                <a:gd name="T3" fmla="*/ 51 h 423"/>
                <a:gd name="T4" fmla="*/ 193 w 306"/>
                <a:gd name="T5" fmla="*/ 122 h 423"/>
                <a:gd name="T6" fmla="*/ 227 w 306"/>
                <a:gd name="T7" fmla="*/ 168 h 423"/>
                <a:gd name="T8" fmla="*/ 261 w 306"/>
                <a:gd name="T9" fmla="*/ 217 h 423"/>
                <a:gd name="T10" fmla="*/ 306 w 306"/>
                <a:gd name="T11" fmla="*/ 323 h 423"/>
                <a:gd name="T12" fmla="*/ 299 w 306"/>
                <a:gd name="T13" fmla="*/ 423 h 423"/>
                <a:gd name="T14" fmla="*/ 267 w 306"/>
                <a:gd name="T15" fmla="*/ 399 h 423"/>
                <a:gd name="T16" fmla="*/ 235 w 306"/>
                <a:gd name="T17" fmla="*/ 337 h 423"/>
                <a:gd name="T18" fmla="*/ 217 w 306"/>
                <a:gd name="T19" fmla="*/ 286 h 423"/>
                <a:gd name="T20" fmla="*/ 193 w 306"/>
                <a:gd name="T21" fmla="*/ 245 h 423"/>
                <a:gd name="T22" fmla="*/ 134 w 306"/>
                <a:gd name="T23" fmla="*/ 165 h 423"/>
                <a:gd name="T24" fmla="*/ 95 w 306"/>
                <a:gd name="T25" fmla="*/ 110 h 423"/>
                <a:gd name="T26" fmla="*/ 76 w 306"/>
                <a:gd name="T27" fmla="*/ 82 h 423"/>
                <a:gd name="T28" fmla="*/ 54 w 306"/>
                <a:gd name="T29" fmla="*/ 57 h 423"/>
                <a:gd name="T30" fmla="*/ 2 w 306"/>
                <a:gd name="T31" fmla="*/ 14 h 423"/>
                <a:gd name="T32" fmla="*/ 0 w 306"/>
                <a:gd name="T33" fmla="*/ 2 h 423"/>
                <a:gd name="T34" fmla="*/ 11 w 306"/>
                <a:gd name="T35" fmla="*/ 0 h 423"/>
                <a:gd name="T36" fmla="*/ 11 w 306"/>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423">
                  <a:moveTo>
                    <a:pt x="11" y="0"/>
                  </a:moveTo>
                  <a:lnTo>
                    <a:pt x="110" y="51"/>
                  </a:lnTo>
                  <a:lnTo>
                    <a:pt x="193" y="122"/>
                  </a:lnTo>
                  <a:lnTo>
                    <a:pt x="227" y="168"/>
                  </a:lnTo>
                  <a:lnTo>
                    <a:pt x="261" y="217"/>
                  </a:lnTo>
                  <a:lnTo>
                    <a:pt x="306" y="323"/>
                  </a:lnTo>
                  <a:lnTo>
                    <a:pt x="299" y="423"/>
                  </a:lnTo>
                  <a:lnTo>
                    <a:pt x="267" y="399"/>
                  </a:lnTo>
                  <a:lnTo>
                    <a:pt x="235" y="337"/>
                  </a:lnTo>
                  <a:lnTo>
                    <a:pt x="217" y="286"/>
                  </a:lnTo>
                  <a:lnTo>
                    <a:pt x="193" y="245"/>
                  </a:lnTo>
                  <a:lnTo>
                    <a:pt x="134" y="165"/>
                  </a:lnTo>
                  <a:lnTo>
                    <a:pt x="95" y="110"/>
                  </a:lnTo>
                  <a:lnTo>
                    <a:pt x="76" y="82"/>
                  </a:lnTo>
                  <a:lnTo>
                    <a:pt x="54" y="57"/>
                  </a:lnTo>
                  <a:lnTo>
                    <a:pt x="2" y="14"/>
                  </a:lnTo>
                  <a:lnTo>
                    <a:pt x="0" y="2"/>
                  </a:lnTo>
                  <a:lnTo>
                    <a:pt x="11" y="0"/>
                  </a:lnTo>
                  <a:lnTo>
                    <a:pt x="11" y="0"/>
                  </a:lnTo>
                  <a:close/>
                </a:path>
              </a:pathLst>
            </a:custGeom>
            <a:solidFill>
              <a:srgbClr val="000000"/>
            </a:solidFill>
            <a:ln w="9525">
              <a:solidFill>
                <a:srgbClr val="000000"/>
              </a:solidFill>
              <a:round/>
              <a:headEnd/>
              <a:tailEnd/>
            </a:ln>
            <a:extLst/>
          </p:spPr>
          <p:txBody>
            <a:bodyPr/>
            <a:lstStyle/>
            <a:p>
              <a:endParaRPr lang="en-US"/>
            </a:p>
          </p:txBody>
        </p:sp>
        <p:sp>
          <p:nvSpPr>
            <p:cNvPr id="33" name="Freeform 51"/>
            <p:cNvSpPr>
              <a:spLocks/>
            </p:cNvSpPr>
            <p:nvPr/>
          </p:nvSpPr>
          <p:spPr bwMode="auto">
            <a:xfrm>
              <a:off x="4993" y="895"/>
              <a:ext cx="235" cy="141"/>
            </a:xfrm>
            <a:custGeom>
              <a:avLst/>
              <a:gdLst>
                <a:gd name="T0" fmla="*/ 15 w 936"/>
                <a:gd name="T1" fmla="*/ 9 h 567"/>
                <a:gd name="T2" fmla="*/ 39 w 936"/>
                <a:gd name="T3" fmla="*/ 71 h 567"/>
                <a:gd name="T4" fmla="*/ 68 w 936"/>
                <a:gd name="T5" fmla="*/ 132 h 567"/>
                <a:gd name="T6" fmla="*/ 104 w 936"/>
                <a:gd name="T7" fmla="*/ 187 h 567"/>
                <a:gd name="T8" fmla="*/ 144 w 936"/>
                <a:gd name="T9" fmla="*/ 239 h 567"/>
                <a:gd name="T10" fmla="*/ 190 w 936"/>
                <a:gd name="T11" fmla="*/ 287 h 567"/>
                <a:gd name="T12" fmla="*/ 239 w 936"/>
                <a:gd name="T13" fmla="*/ 329 h 567"/>
                <a:gd name="T14" fmla="*/ 290 w 936"/>
                <a:gd name="T15" fmla="*/ 366 h 567"/>
                <a:gd name="T16" fmla="*/ 346 w 936"/>
                <a:gd name="T17" fmla="*/ 397 h 567"/>
                <a:gd name="T18" fmla="*/ 401 w 936"/>
                <a:gd name="T19" fmla="*/ 420 h 567"/>
                <a:gd name="T20" fmla="*/ 460 w 936"/>
                <a:gd name="T21" fmla="*/ 435 h 567"/>
                <a:gd name="T22" fmla="*/ 577 w 936"/>
                <a:gd name="T23" fmla="*/ 442 h 567"/>
                <a:gd name="T24" fmla="*/ 693 w 936"/>
                <a:gd name="T25" fmla="*/ 412 h 567"/>
                <a:gd name="T26" fmla="*/ 802 w 936"/>
                <a:gd name="T27" fmla="*/ 340 h 567"/>
                <a:gd name="T28" fmla="*/ 851 w 936"/>
                <a:gd name="T29" fmla="*/ 269 h 567"/>
                <a:gd name="T30" fmla="*/ 874 w 936"/>
                <a:gd name="T31" fmla="*/ 181 h 567"/>
                <a:gd name="T32" fmla="*/ 881 w 936"/>
                <a:gd name="T33" fmla="*/ 0 h 567"/>
                <a:gd name="T34" fmla="*/ 917 w 936"/>
                <a:gd name="T35" fmla="*/ 91 h 567"/>
                <a:gd name="T36" fmla="*/ 928 w 936"/>
                <a:gd name="T37" fmla="*/ 186 h 567"/>
                <a:gd name="T38" fmla="*/ 936 w 936"/>
                <a:gd name="T39" fmla="*/ 315 h 567"/>
                <a:gd name="T40" fmla="*/ 930 w 936"/>
                <a:gd name="T41" fmla="*/ 377 h 567"/>
                <a:gd name="T42" fmla="*/ 918 w 936"/>
                <a:gd name="T43" fmla="*/ 407 h 567"/>
                <a:gd name="T44" fmla="*/ 899 w 936"/>
                <a:gd name="T45" fmla="*/ 434 h 567"/>
                <a:gd name="T46" fmla="*/ 861 w 936"/>
                <a:gd name="T47" fmla="*/ 471 h 567"/>
                <a:gd name="T48" fmla="*/ 821 w 936"/>
                <a:gd name="T49" fmla="*/ 502 h 567"/>
                <a:gd name="T50" fmla="*/ 776 w 936"/>
                <a:gd name="T51" fmla="*/ 527 h 567"/>
                <a:gd name="T52" fmla="*/ 728 w 936"/>
                <a:gd name="T53" fmla="*/ 545 h 567"/>
                <a:gd name="T54" fmla="*/ 627 w 936"/>
                <a:gd name="T55" fmla="*/ 566 h 567"/>
                <a:gd name="T56" fmla="*/ 522 w 936"/>
                <a:gd name="T57" fmla="*/ 567 h 567"/>
                <a:gd name="T58" fmla="*/ 417 w 936"/>
                <a:gd name="T59" fmla="*/ 548 h 567"/>
                <a:gd name="T60" fmla="*/ 319 w 936"/>
                <a:gd name="T61" fmla="*/ 513 h 567"/>
                <a:gd name="T62" fmla="*/ 232 w 936"/>
                <a:gd name="T63" fmla="*/ 462 h 567"/>
                <a:gd name="T64" fmla="*/ 162 w 936"/>
                <a:gd name="T65" fmla="*/ 398 h 567"/>
                <a:gd name="T66" fmla="*/ 103 w 936"/>
                <a:gd name="T67" fmla="*/ 311 h 567"/>
                <a:gd name="T68" fmla="*/ 62 w 936"/>
                <a:gd name="T69" fmla="*/ 216 h 567"/>
                <a:gd name="T70" fmla="*/ 29 w 936"/>
                <a:gd name="T71" fmla="*/ 115 h 567"/>
                <a:gd name="T72" fmla="*/ 0 w 936"/>
                <a:gd name="T73" fmla="*/ 14 h 567"/>
                <a:gd name="T74" fmla="*/ 15 w 936"/>
                <a:gd name="T75" fmla="*/ 9 h 567"/>
                <a:gd name="T76" fmla="*/ 15 w 936"/>
                <a:gd name="T77" fmla="*/ 9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6" h="567">
                  <a:moveTo>
                    <a:pt x="15" y="9"/>
                  </a:moveTo>
                  <a:lnTo>
                    <a:pt x="39" y="71"/>
                  </a:lnTo>
                  <a:lnTo>
                    <a:pt x="68" y="132"/>
                  </a:lnTo>
                  <a:lnTo>
                    <a:pt x="104" y="187"/>
                  </a:lnTo>
                  <a:lnTo>
                    <a:pt x="144" y="239"/>
                  </a:lnTo>
                  <a:lnTo>
                    <a:pt x="190" y="287"/>
                  </a:lnTo>
                  <a:lnTo>
                    <a:pt x="239" y="329"/>
                  </a:lnTo>
                  <a:lnTo>
                    <a:pt x="290" y="366"/>
                  </a:lnTo>
                  <a:lnTo>
                    <a:pt x="346" y="397"/>
                  </a:lnTo>
                  <a:lnTo>
                    <a:pt x="401" y="420"/>
                  </a:lnTo>
                  <a:lnTo>
                    <a:pt x="460" y="435"/>
                  </a:lnTo>
                  <a:lnTo>
                    <a:pt x="577" y="442"/>
                  </a:lnTo>
                  <a:lnTo>
                    <a:pt x="693" y="412"/>
                  </a:lnTo>
                  <a:lnTo>
                    <a:pt x="802" y="340"/>
                  </a:lnTo>
                  <a:lnTo>
                    <a:pt x="851" y="269"/>
                  </a:lnTo>
                  <a:lnTo>
                    <a:pt x="874" y="181"/>
                  </a:lnTo>
                  <a:lnTo>
                    <a:pt x="881" y="0"/>
                  </a:lnTo>
                  <a:lnTo>
                    <a:pt x="917" y="91"/>
                  </a:lnTo>
                  <a:lnTo>
                    <a:pt x="928" y="186"/>
                  </a:lnTo>
                  <a:lnTo>
                    <a:pt x="936" y="315"/>
                  </a:lnTo>
                  <a:lnTo>
                    <a:pt x="930" y="377"/>
                  </a:lnTo>
                  <a:lnTo>
                    <a:pt x="918" y="407"/>
                  </a:lnTo>
                  <a:lnTo>
                    <a:pt x="899" y="434"/>
                  </a:lnTo>
                  <a:lnTo>
                    <a:pt x="861" y="471"/>
                  </a:lnTo>
                  <a:lnTo>
                    <a:pt x="821" y="502"/>
                  </a:lnTo>
                  <a:lnTo>
                    <a:pt x="776" y="527"/>
                  </a:lnTo>
                  <a:lnTo>
                    <a:pt x="728" y="545"/>
                  </a:lnTo>
                  <a:lnTo>
                    <a:pt x="627" y="566"/>
                  </a:lnTo>
                  <a:lnTo>
                    <a:pt x="522" y="567"/>
                  </a:lnTo>
                  <a:lnTo>
                    <a:pt x="417" y="548"/>
                  </a:lnTo>
                  <a:lnTo>
                    <a:pt x="319" y="513"/>
                  </a:lnTo>
                  <a:lnTo>
                    <a:pt x="232" y="462"/>
                  </a:lnTo>
                  <a:lnTo>
                    <a:pt x="162" y="398"/>
                  </a:lnTo>
                  <a:lnTo>
                    <a:pt x="103" y="311"/>
                  </a:lnTo>
                  <a:lnTo>
                    <a:pt x="62" y="216"/>
                  </a:lnTo>
                  <a:lnTo>
                    <a:pt x="29" y="115"/>
                  </a:lnTo>
                  <a:lnTo>
                    <a:pt x="0" y="14"/>
                  </a:lnTo>
                  <a:lnTo>
                    <a:pt x="15" y="9"/>
                  </a:lnTo>
                  <a:lnTo>
                    <a:pt x="15" y="9"/>
                  </a:lnTo>
                  <a:close/>
                </a:path>
              </a:pathLst>
            </a:custGeom>
            <a:solidFill>
              <a:srgbClr val="000000"/>
            </a:solidFill>
            <a:ln w="9525">
              <a:solidFill>
                <a:srgbClr val="000000"/>
              </a:solidFill>
              <a:round/>
              <a:headEnd/>
              <a:tailEnd/>
            </a:ln>
            <a:extLst/>
          </p:spPr>
          <p:txBody>
            <a:bodyPr/>
            <a:lstStyle/>
            <a:p>
              <a:endParaRPr lang="en-US"/>
            </a:p>
          </p:txBody>
        </p:sp>
        <p:sp>
          <p:nvSpPr>
            <p:cNvPr id="34" name="Freeform 56"/>
            <p:cNvSpPr>
              <a:spLocks/>
            </p:cNvSpPr>
            <p:nvPr/>
          </p:nvSpPr>
          <p:spPr bwMode="auto">
            <a:xfrm>
              <a:off x="5081" y="1004"/>
              <a:ext cx="57" cy="96"/>
            </a:xfrm>
            <a:custGeom>
              <a:avLst/>
              <a:gdLst>
                <a:gd name="T0" fmla="*/ 120 w 227"/>
                <a:gd name="T1" fmla="*/ 59 h 382"/>
                <a:gd name="T2" fmla="*/ 116 w 227"/>
                <a:gd name="T3" fmla="*/ 125 h 382"/>
                <a:gd name="T4" fmla="*/ 119 w 227"/>
                <a:gd name="T5" fmla="*/ 190 h 382"/>
                <a:gd name="T6" fmla="*/ 141 w 227"/>
                <a:gd name="T7" fmla="*/ 272 h 382"/>
                <a:gd name="T8" fmla="*/ 161 w 227"/>
                <a:gd name="T9" fmla="*/ 310 h 382"/>
                <a:gd name="T10" fmla="*/ 190 w 227"/>
                <a:gd name="T11" fmla="*/ 343 h 382"/>
                <a:gd name="T12" fmla="*/ 224 w 227"/>
                <a:gd name="T13" fmla="*/ 368 h 382"/>
                <a:gd name="T14" fmla="*/ 227 w 227"/>
                <a:gd name="T15" fmla="*/ 379 h 382"/>
                <a:gd name="T16" fmla="*/ 215 w 227"/>
                <a:gd name="T17" fmla="*/ 382 h 382"/>
                <a:gd name="T18" fmla="*/ 100 w 227"/>
                <a:gd name="T19" fmla="*/ 305 h 382"/>
                <a:gd name="T20" fmla="*/ 31 w 227"/>
                <a:gd name="T21" fmla="*/ 187 h 382"/>
                <a:gd name="T22" fmla="*/ 0 w 227"/>
                <a:gd name="T23" fmla="*/ 32 h 382"/>
                <a:gd name="T24" fmla="*/ 20 w 227"/>
                <a:gd name="T25" fmla="*/ 2 h 382"/>
                <a:gd name="T26" fmla="*/ 62 w 227"/>
                <a:gd name="T27" fmla="*/ 0 h 382"/>
                <a:gd name="T28" fmla="*/ 102 w 227"/>
                <a:gd name="T29" fmla="*/ 21 h 382"/>
                <a:gd name="T30" fmla="*/ 120 w 227"/>
                <a:gd name="T31" fmla="*/ 59 h 382"/>
                <a:gd name="T32" fmla="*/ 120 w 227"/>
                <a:gd name="T33" fmla="*/ 5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382">
                  <a:moveTo>
                    <a:pt x="120" y="59"/>
                  </a:moveTo>
                  <a:lnTo>
                    <a:pt x="116" y="125"/>
                  </a:lnTo>
                  <a:lnTo>
                    <a:pt x="119" y="190"/>
                  </a:lnTo>
                  <a:lnTo>
                    <a:pt x="141" y="272"/>
                  </a:lnTo>
                  <a:lnTo>
                    <a:pt x="161" y="310"/>
                  </a:lnTo>
                  <a:lnTo>
                    <a:pt x="190" y="343"/>
                  </a:lnTo>
                  <a:lnTo>
                    <a:pt x="224" y="368"/>
                  </a:lnTo>
                  <a:lnTo>
                    <a:pt x="227" y="379"/>
                  </a:lnTo>
                  <a:lnTo>
                    <a:pt x="215" y="382"/>
                  </a:lnTo>
                  <a:lnTo>
                    <a:pt x="100" y="305"/>
                  </a:lnTo>
                  <a:lnTo>
                    <a:pt x="31" y="187"/>
                  </a:lnTo>
                  <a:lnTo>
                    <a:pt x="0" y="32"/>
                  </a:lnTo>
                  <a:lnTo>
                    <a:pt x="20" y="2"/>
                  </a:lnTo>
                  <a:lnTo>
                    <a:pt x="62" y="0"/>
                  </a:lnTo>
                  <a:lnTo>
                    <a:pt x="102" y="21"/>
                  </a:lnTo>
                  <a:lnTo>
                    <a:pt x="120" y="59"/>
                  </a:lnTo>
                  <a:lnTo>
                    <a:pt x="120" y="59"/>
                  </a:lnTo>
                  <a:close/>
                </a:path>
              </a:pathLst>
            </a:custGeom>
            <a:solidFill>
              <a:srgbClr val="000000"/>
            </a:solidFill>
            <a:ln w="9525">
              <a:solidFill>
                <a:srgbClr val="000000"/>
              </a:solidFill>
              <a:round/>
              <a:headEnd/>
              <a:tailEnd/>
            </a:ln>
            <a:extLst/>
          </p:spPr>
          <p:txBody>
            <a:bodyPr/>
            <a:lstStyle/>
            <a:p>
              <a:endParaRPr lang="en-US"/>
            </a:p>
          </p:txBody>
        </p:sp>
        <p:sp>
          <p:nvSpPr>
            <p:cNvPr id="35" name="Freeform 57"/>
            <p:cNvSpPr>
              <a:spLocks/>
            </p:cNvSpPr>
            <p:nvPr/>
          </p:nvSpPr>
          <p:spPr bwMode="auto">
            <a:xfrm>
              <a:off x="5417" y="1087"/>
              <a:ext cx="43" cy="57"/>
            </a:xfrm>
            <a:custGeom>
              <a:avLst/>
              <a:gdLst>
                <a:gd name="T0" fmla="*/ 84 w 174"/>
                <a:gd name="T1" fmla="*/ 13 h 229"/>
                <a:gd name="T2" fmla="*/ 95 w 174"/>
                <a:gd name="T3" fmla="*/ 93 h 229"/>
                <a:gd name="T4" fmla="*/ 110 w 174"/>
                <a:gd name="T5" fmla="*/ 160 h 229"/>
                <a:gd name="T6" fmla="*/ 141 w 174"/>
                <a:gd name="T7" fmla="*/ 195 h 229"/>
                <a:gd name="T8" fmla="*/ 174 w 174"/>
                <a:gd name="T9" fmla="*/ 228 h 229"/>
                <a:gd name="T10" fmla="*/ 148 w 174"/>
                <a:gd name="T11" fmla="*/ 229 h 229"/>
                <a:gd name="T12" fmla="*/ 67 w 174"/>
                <a:gd name="T13" fmla="*/ 186 h 229"/>
                <a:gd name="T14" fmla="*/ 14 w 174"/>
                <a:gd name="T15" fmla="*/ 108 h 229"/>
                <a:gd name="T16" fmla="*/ 13 w 174"/>
                <a:gd name="T17" fmla="*/ 99 h 229"/>
                <a:gd name="T18" fmla="*/ 0 w 174"/>
                <a:gd name="T19" fmla="*/ 33 h 229"/>
                <a:gd name="T20" fmla="*/ 10 w 174"/>
                <a:gd name="T21" fmla="*/ 11 h 229"/>
                <a:gd name="T22" fmla="*/ 37 w 174"/>
                <a:gd name="T23" fmla="*/ 0 h 229"/>
                <a:gd name="T24" fmla="*/ 84 w 174"/>
                <a:gd name="T25" fmla="*/ 13 h 229"/>
                <a:gd name="T26" fmla="*/ 84 w 174"/>
                <a:gd name="T27" fmla="*/ 1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29">
                  <a:moveTo>
                    <a:pt x="84" y="13"/>
                  </a:moveTo>
                  <a:lnTo>
                    <a:pt x="95" y="93"/>
                  </a:lnTo>
                  <a:lnTo>
                    <a:pt x="110" y="160"/>
                  </a:lnTo>
                  <a:lnTo>
                    <a:pt x="141" y="195"/>
                  </a:lnTo>
                  <a:lnTo>
                    <a:pt x="174" y="228"/>
                  </a:lnTo>
                  <a:lnTo>
                    <a:pt x="148" y="229"/>
                  </a:lnTo>
                  <a:lnTo>
                    <a:pt x="67" y="186"/>
                  </a:lnTo>
                  <a:lnTo>
                    <a:pt x="14" y="108"/>
                  </a:lnTo>
                  <a:lnTo>
                    <a:pt x="13" y="99"/>
                  </a:lnTo>
                  <a:lnTo>
                    <a:pt x="0" y="33"/>
                  </a:lnTo>
                  <a:lnTo>
                    <a:pt x="10" y="11"/>
                  </a:lnTo>
                  <a:lnTo>
                    <a:pt x="37" y="0"/>
                  </a:lnTo>
                  <a:lnTo>
                    <a:pt x="84" y="13"/>
                  </a:lnTo>
                  <a:lnTo>
                    <a:pt x="84" y="13"/>
                  </a:lnTo>
                  <a:close/>
                </a:path>
              </a:pathLst>
            </a:custGeom>
            <a:solidFill>
              <a:srgbClr val="000000"/>
            </a:solidFill>
            <a:ln w="9525">
              <a:solidFill>
                <a:srgbClr val="000000"/>
              </a:solidFill>
              <a:round/>
              <a:headEnd/>
              <a:tailEnd/>
            </a:ln>
            <a:extLst/>
          </p:spPr>
          <p:txBody>
            <a:bodyPr/>
            <a:lstStyle/>
            <a:p>
              <a:endParaRPr lang="en-US"/>
            </a:p>
          </p:txBody>
        </p:sp>
        <p:sp>
          <p:nvSpPr>
            <p:cNvPr id="36" name="Freeform 58"/>
            <p:cNvSpPr>
              <a:spLocks/>
            </p:cNvSpPr>
            <p:nvPr/>
          </p:nvSpPr>
          <p:spPr bwMode="auto">
            <a:xfrm>
              <a:off x="5034" y="833"/>
              <a:ext cx="369" cy="300"/>
            </a:xfrm>
            <a:custGeom>
              <a:avLst/>
              <a:gdLst>
                <a:gd name="T0" fmla="*/ 73 w 1476"/>
                <a:gd name="T1" fmla="*/ 707 h 1199"/>
                <a:gd name="T2" fmla="*/ 135 w 1476"/>
                <a:gd name="T3" fmla="*/ 877 h 1199"/>
                <a:gd name="T4" fmla="*/ 183 w 1476"/>
                <a:gd name="T5" fmla="*/ 963 h 1199"/>
                <a:gd name="T6" fmla="*/ 262 w 1476"/>
                <a:gd name="T7" fmla="*/ 1048 h 1199"/>
                <a:gd name="T8" fmla="*/ 363 w 1476"/>
                <a:gd name="T9" fmla="*/ 1088 h 1199"/>
                <a:gd name="T10" fmla="*/ 585 w 1476"/>
                <a:gd name="T11" fmla="*/ 1059 h 1199"/>
                <a:gd name="T12" fmla="*/ 735 w 1476"/>
                <a:gd name="T13" fmla="*/ 963 h 1199"/>
                <a:gd name="T14" fmla="*/ 834 w 1476"/>
                <a:gd name="T15" fmla="*/ 826 h 1199"/>
                <a:gd name="T16" fmla="*/ 847 w 1476"/>
                <a:gd name="T17" fmla="*/ 639 h 1199"/>
                <a:gd name="T18" fmla="*/ 794 w 1476"/>
                <a:gd name="T19" fmla="*/ 364 h 1199"/>
                <a:gd name="T20" fmla="*/ 820 w 1476"/>
                <a:gd name="T21" fmla="*/ 154 h 1199"/>
                <a:gd name="T22" fmla="*/ 875 w 1476"/>
                <a:gd name="T23" fmla="*/ 86 h 1199"/>
                <a:gd name="T24" fmla="*/ 970 w 1476"/>
                <a:gd name="T25" fmla="*/ 35 h 1199"/>
                <a:gd name="T26" fmla="*/ 1158 w 1476"/>
                <a:gd name="T27" fmla="*/ 0 h 1199"/>
                <a:gd name="T28" fmla="*/ 1404 w 1476"/>
                <a:gd name="T29" fmla="*/ 41 h 1199"/>
                <a:gd name="T30" fmla="*/ 1476 w 1476"/>
                <a:gd name="T31" fmla="*/ 163 h 1199"/>
                <a:gd name="T32" fmla="*/ 1442 w 1476"/>
                <a:gd name="T33" fmla="*/ 203 h 1199"/>
                <a:gd name="T34" fmla="*/ 1404 w 1476"/>
                <a:gd name="T35" fmla="*/ 155 h 1199"/>
                <a:gd name="T36" fmla="*/ 1286 w 1476"/>
                <a:gd name="T37" fmla="*/ 93 h 1199"/>
                <a:gd name="T38" fmla="*/ 1070 w 1476"/>
                <a:gd name="T39" fmla="*/ 76 h 1199"/>
                <a:gd name="T40" fmla="*/ 895 w 1476"/>
                <a:gd name="T41" fmla="*/ 155 h 1199"/>
                <a:gd name="T42" fmla="*/ 841 w 1476"/>
                <a:gd name="T43" fmla="*/ 323 h 1199"/>
                <a:gd name="T44" fmla="*/ 892 w 1476"/>
                <a:gd name="T45" fmla="*/ 618 h 1199"/>
                <a:gd name="T46" fmla="*/ 895 w 1476"/>
                <a:gd name="T47" fmla="*/ 926 h 1199"/>
                <a:gd name="T48" fmla="*/ 842 w 1476"/>
                <a:gd name="T49" fmla="*/ 1029 h 1199"/>
                <a:gd name="T50" fmla="*/ 781 w 1476"/>
                <a:gd name="T51" fmla="*/ 1091 h 1199"/>
                <a:gd name="T52" fmla="*/ 697 w 1476"/>
                <a:gd name="T53" fmla="*/ 1146 h 1199"/>
                <a:gd name="T54" fmla="*/ 576 w 1476"/>
                <a:gd name="T55" fmla="*/ 1192 h 1199"/>
                <a:gd name="T56" fmla="*/ 356 w 1476"/>
                <a:gd name="T57" fmla="*/ 1176 h 1199"/>
                <a:gd name="T58" fmla="*/ 168 w 1476"/>
                <a:gd name="T59" fmla="*/ 1057 h 1199"/>
                <a:gd name="T60" fmla="*/ 94 w 1476"/>
                <a:gd name="T61" fmla="*/ 951 h 1199"/>
                <a:gd name="T62" fmla="*/ 18 w 1476"/>
                <a:gd name="T63" fmla="*/ 799 h 1199"/>
                <a:gd name="T64" fmla="*/ 8 w 1476"/>
                <a:gd name="T65" fmla="*/ 602 h 1199"/>
                <a:gd name="T66" fmla="*/ 45 w 1476"/>
                <a:gd name="T67" fmla="*/ 61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76" h="1199">
                  <a:moveTo>
                    <a:pt x="45" y="614"/>
                  </a:moveTo>
                  <a:lnTo>
                    <a:pt x="73" y="707"/>
                  </a:lnTo>
                  <a:lnTo>
                    <a:pt x="102" y="793"/>
                  </a:lnTo>
                  <a:lnTo>
                    <a:pt x="135" y="877"/>
                  </a:lnTo>
                  <a:lnTo>
                    <a:pt x="157" y="919"/>
                  </a:lnTo>
                  <a:lnTo>
                    <a:pt x="183" y="963"/>
                  </a:lnTo>
                  <a:lnTo>
                    <a:pt x="219" y="1012"/>
                  </a:lnTo>
                  <a:lnTo>
                    <a:pt x="262" y="1048"/>
                  </a:lnTo>
                  <a:lnTo>
                    <a:pt x="310" y="1073"/>
                  </a:lnTo>
                  <a:lnTo>
                    <a:pt x="363" y="1088"/>
                  </a:lnTo>
                  <a:lnTo>
                    <a:pt x="472" y="1090"/>
                  </a:lnTo>
                  <a:lnTo>
                    <a:pt x="585" y="1059"/>
                  </a:lnTo>
                  <a:lnTo>
                    <a:pt x="689" y="1000"/>
                  </a:lnTo>
                  <a:lnTo>
                    <a:pt x="735" y="963"/>
                  </a:lnTo>
                  <a:lnTo>
                    <a:pt x="775" y="922"/>
                  </a:lnTo>
                  <a:lnTo>
                    <a:pt x="834" y="826"/>
                  </a:lnTo>
                  <a:lnTo>
                    <a:pt x="855" y="722"/>
                  </a:lnTo>
                  <a:lnTo>
                    <a:pt x="847" y="639"/>
                  </a:lnTo>
                  <a:lnTo>
                    <a:pt x="830" y="550"/>
                  </a:lnTo>
                  <a:lnTo>
                    <a:pt x="794" y="364"/>
                  </a:lnTo>
                  <a:lnTo>
                    <a:pt x="803" y="191"/>
                  </a:lnTo>
                  <a:lnTo>
                    <a:pt x="820" y="154"/>
                  </a:lnTo>
                  <a:lnTo>
                    <a:pt x="843" y="119"/>
                  </a:lnTo>
                  <a:lnTo>
                    <a:pt x="875" y="86"/>
                  </a:lnTo>
                  <a:lnTo>
                    <a:pt x="917" y="59"/>
                  </a:lnTo>
                  <a:lnTo>
                    <a:pt x="970" y="35"/>
                  </a:lnTo>
                  <a:lnTo>
                    <a:pt x="1029" y="17"/>
                  </a:lnTo>
                  <a:lnTo>
                    <a:pt x="1158" y="0"/>
                  </a:lnTo>
                  <a:lnTo>
                    <a:pt x="1289" y="8"/>
                  </a:lnTo>
                  <a:lnTo>
                    <a:pt x="1404" y="41"/>
                  </a:lnTo>
                  <a:lnTo>
                    <a:pt x="1459" y="94"/>
                  </a:lnTo>
                  <a:lnTo>
                    <a:pt x="1476" y="163"/>
                  </a:lnTo>
                  <a:lnTo>
                    <a:pt x="1466" y="210"/>
                  </a:lnTo>
                  <a:lnTo>
                    <a:pt x="1442" y="203"/>
                  </a:lnTo>
                  <a:lnTo>
                    <a:pt x="1424" y="177"/>
                  </a:lnTo>
                  <a:lnTo>
                    <a:pt x="1404" y="155"/>
                  </a:lnTo>
                  <a:lnTo>
                    <a:pt x="1349" y="119"/>
                  </a:lnTo>
                  <a:lnTo>
                    <a:pt x="1286" y="93"/>
                  </a:lnTo>
                  <a:lnTo>
                    <a:pt x="1215" y="77"/>
                  </a:lnTo>
                  <a:lnTo>
                    <a:pt x="1070" y="76"/>
                  </a:lnTo>
                  <a:lnTo>
                    <a:pt x="948" y="114"/>
                  </a:lnTo>
                  <a:lnTo>
                    <a:pt x="895" y="155"/>
                  </a:lnTo>
                  <a:lnTo>
                    <a:pt x="862" y="203"/>
                  </a:lnTo>
                  <a:lnTo>
                    <a:pt x="841" y="323"/>
                  </a:lnTo>
                  <a:lnTo>
                    <a:pt x="860" y="465"/>
                  </a:lnTo>
                  <a:lnTo>
                    <a:pt x="892" y="618"/>
                  </a:lnTo>
                  <a:lnTo>
                    <a:pt x="912" y="775"/>
                  </a:lnTo>
                  <a:lnTo>
                    <a:pt x="895" y="926"/>
                  </a:lnTo>
                  <a:lnTo>
                    <a:pt x="864" y="995"/>
                  </a:lnTo>
                  <a:lnTo>
                    <a:pt x="842" y="1029"/>
                  </a:lnTo>
                  <a:lnTo>
                    <a:pt x="815" y="1060"/>
                  </a:lnTo>
                  <a:lnTo>
                    <a:pt x="781" y="1091"/>
                  </a:lnTo>
                  <a:lnTo>
                    <a:pt x="742" y="1119"/>
                  </a:lnTo>
                  <a:lnTo>
                    <a:pt x="697" y="1146"/>
                  </a:lnTo>
                  <a:lnTo>
                    <a:pt x="646" y="1171"/>
                  </a:lnTo>
                  <a:lnTo>
                    <a:pt x="576" y="1192"/>
                  </a:lnTo>
                  <a:lnTo>
                    <a:pt x="503" y="1199"/>
                  </a:lnTo>
                  <a:lnTo>
                    <a:pt x="356" y="1176"/>
                  </a:lnTo>
                  <a:lnTo>
                    <a:pt x="223" y="1108"/>
                  </a:lnTo>
                  <a:lnTo>
                    <a:pt x="168" y="1057"/>
                  </a:lnTo>
                  <a:lnTo>
                    <a:pt x="124" y="999"/>
                  </a:lnTo>
                  <a:lnTo>
                    <a:pt x="94" y="951"/>
                  </a:lnTo>
                  <a:lnTo>
                    <a:pt x="66" y="901"/>
                  </a:lnTo>
                  <a:lnTo>
                    <a:pt x="18" y="799"/>
                  </a:lnTo>
                  <a:lnTo>
                    <a:pt x="0" y="620"/>
                  </a:lnTo>
                  <a:lnTo>
                    <a:pt x="8" y="602"/>
                  </a:lnTo>
                  <a:lnTo>
                    <a:pt x="20" y="594"/>
                  </a:lnTo>
                  <a:lnTo>
                    <a:pt x="45" y="614"/>
                  </a:lnTo>
                  <a:lnTo>
                    <a:pt x="45" y="614"/>
                  </a:lnTo>
                  <a:close/>
                </a:path>
              </a:pathLst>
            </a:custGeom>
            <a:solidFill>
              <a:srgbClr val="000000"/>
            </a:solidFill>
            <a:ln w="9525">
              <a:solidFill>
                <a:srgbClr val="000000"/>
              </a:solidFill>
              <a:round/>
              <a:headEnd/>
              <a:tailEnd/>
            </a:ln>
            <a:extLst/>
          </p:spPr>
          <p:txBody>
            <a:bodyPr/>
            <a:lstStyle/>
            <a:p>
              <a:endParaRPr lang="en-US"/>
            </a:p>
          </p:txBody>
        </p:sp>
        <p:sp>
          <p:nvSpPr>
            <p:cNvPr id="37" name="Freeform 59"/>
            <p:cNvSpPr>
              <a:spLocks/>
            </p:cNvSpPr>
            <p:nvPr/>
          </p:nvSpPr>
          <p:spPr bwMode="auto">
            <a:xfrm>
              <a:off x="5343" y="719"/>
              <a:ext cx="61" cy="135"/>
            </a:xfrm>
            <a:custGeom>
              <a:avLst/>
              <a:gdLst>
                <a:gd name="T0" fmla="*/ 0 w 247"/>
                <a:gd name="T1" fmla="*/ 0 h 538"/>
                <a:gd name="T2" fmla="*/ 75 w 247"/>
                <a:gd name="T3" fmla="*/ 178 h 538"/>
                <a:gd name="T4" fmla="*/ 158 w 247"/>
                <a:gd name="T5" fmla="*/ 290 h 538"/>
                <a:gd name="T6" fmla="*/ 242 w 247"/>
                <a:gd name="T7" fmla="*/ 538 h 538"/>
                <a:gd name="T8" fmla="*/ 247 w 247"/>
                <a:gd name="T9" fmla="*/ 457 h 538"/>
                <a:gd name="T10" fmla="*/ 207 w 247"/>
                <a:gd name="T11" fmla="*/ 263 h 538"/>
                <a:gd name="T12" fmla="*/ 119 w 247"/>
                <a:gd name="T13" fmla="*/ 135 h 538"/>
                <a:gd name="T14" fmla="*/ 0 w 247"/>
                <a:gd name="T15" fmla="*/ 0 h 538"/>
                <a:gd name="T16" fmla="*/ 0 w 247"/>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538">
                  <a:moveTo>
                    <a:pt x="0" y="0"/>
                  </a:moveTo>
                  <a:lnTo>
                    <a:pt x="75" y="178"/>
                  </a:lnTo>
                  <a:lnTo>
                    <a:pt x="158" y="290"/>
                  </a:lnTo>
                  <a:lnTo>
                    <a:pt x="242" y="538"/>
                  </a:lnTo>
                  <a:lnTo>
                    <a:pt x="247" y="457"/>
                  </a:lnTo>
                  <a:lnTo>
                    <a:pt x="207" y="263"/>
                  </a:lnTo>
                  <a:lnTo>
                    <a:pt x="119" y="135"/>
                  </a:lnTo>
                  <a:lnTo>
                    <a:pt x="0" y="0"/>
                  </a:lnTo>
                  <a:lnTo>
                    <a:pt x="0" y="0"/>
                  </a:lnTo>
                  <a:close/>
                </a:path>
              </a:pathLst>
            </a:custGeom>
            <a:solidFill>
              <a:srgbClr val="FFF280"/>
            </a:solidFill>
            <a:ln w="9525">
              <a:solidFill>
                <a:srgbClr val="000000"/>
              </a:solidFill>
              <a:round/>
              <a:headEnd/>
              <a:tailEnd/>
            </a:ln>
            <a:extLst/>
          </p:spPr>
          <p:txBody>
            <a:bodyPr/>
            <a:lstStyle/>
            <a:p>
              <a:endParaRPr lang="en-US"/>
            </a:p>
          </p:txBody>
        </p:sp>
        <p:sp>
          <p:nvSpPr>
            <p:cNvPr id="38" name="Freeform 60"/>
            <p:cNvSpPr>
              <a:spLocks/>
            </p:cNvSpPr>
            <p:nvPr/>
          </p:nvSpPr>
          <p:spPr bwMode="auto">
            <a:xfrm>
              <a:off x="4992" y="697"/>
              <a:ext cx="410" cy="279"/>
            </a:xfrm>
            <a:custGeom>
              <a:avLst/>
              <a:gdLst>
                <a:gd name="T0" fmla="*/ 23 w 1641"/>
                <a:gd name="T1" fmla="*/ 570 h 1118"/>
                <a:gd name="T2" fmla="*/ 65 w 1641"/>
                <a:gd name="T3" fmla="*/ 722 h 1118"/>
                <a:gd name="T4" fmla="*/ 111 w 1641"/>
                <a:gd name="T5" fmla="*/ 813 h 1118"/>
                <a:gd name="T6" fmla="*/ 172 w 1641"/>
                <a:gd name="T7" fmla="*/ 896 h 1118"/>
                <a:gd name="T8" fmla="*/ 245 w 1641"/>
                <a:gd name="T9" fmla="*/ 963 h 1118"/>
                <a:gd name="T10" fmla="*/ 333 w 1641"/>
                <a:gd name="T11" fmla="*/ 1012 h 1118"/>
                <a:gd name="T12" fmla="*/ 488 w 1641"/>
                <a:gd name="T13" fmla="*/ 1042 h 1118"/>
                <a:gd name="T14" fmla="*/ 718 w 1641"/>
                <a:gd name="T15" fmla="*/ 945 h 1118"/>
                <a:gd name="T16" fmla="*/ 788 w 1641"/>
                <a:gd name="T17" fmla="*/ 736 h 1118"/>
                <a:gd name="T18" fmla="*/ 728 w 1641"/>
                <a:gd name="T19" fmla="*/ 361 h 1118"/>
                <a:gd name="T20" fmla="*/ 766 w 1641"/>
                <a:gd name="T21" fmla="*/ 186 h 1118"/>
                <a:gd name="T22" fmla="*/ 860 w 1641"/>
                <a:gd name="T23" fmla="*/ 81 h 1118"/>
                <a:gd name="T24" fmla="*/ 983 w 1641"/>
                <a:gd name="T25" fmla="*/ 17 h 1118"/>
                <a:gd name="T26" fmla="*/ 1184 w 1641"/>
                <a:gd name="T27" fmla="*/ 0 h 1118"/>
                <a:gd name="T28" fmla="*/ 1437 w 1641"/>
                <a:gd name="T29" fmla="*/ 104 h 1118"/>
                <a:gd name="T30" fmla="*/ 1537 w 1641"/>
                <a:gd name="T31" fmla="*/ 201 h 1118"/>
                <a:gd name="T32" fmla="*/ 1641 w 1641"/>
                <a:gd name="T33" fmla="*/ 462 h 1118"/>
                <a:gd name="T34" fmla="*/ 1616 w 1641"/>
                <a:gd name="T35" fmla="*/ 404 h 1118"/>
                <a:gd name="T36" fmla="*/ 1567 w 1641"/>
                <a:gd name="T37" fmla="*/ 295 h 1118"/>
                <a:gd name="T38" fmla="*/ 1485 w 1641"/>
                <a:gd name="T39" fmla="*/ 204 h 1118"/>
                <a:gd name="T40" fmla="*/ 1382 w 1641"/>
                <a:gd name="T41" fmla="*/ 132 h 1118"/>
                <a:gd name="T42" fmla="*/ 1264 w 1641"/>
                <a:gd name="T43" fmla="*/ 85 h 1118"/>
                <a:gd name="T44" fmla="*/ 1082 w 1641"/>
                <a:gd name="T45" fmla="*/ 68 h 1118"/>
                <a:gd name="T46" fmla="*/ 877 w 1641"/>
                <a:gd name="T47" fmla="*/ 166 h 1118"/>
                <a:gd name="T48" fmla="*/ 790 w 1641"/>
                <a:gd name="T49" fmla="*/ 328 h 1118"/>
                <a:gd name="T50" fmla="*/ 801 w 1641"/>
                <a:gd name="T51" fmla="*/ 481 h 1118"/>
                <a:gd name="T52" fmla="*/ 828 w 1641"/>
                <a:gd name="T53" fmla="*/ 888 h 1118"/>
                <a:gd name="T54" fmla="*/ 790 w 1641"/>
                <a:gd name="T55" fmla="*/ 962 h 1118"/>
                <a:gd name="T56" fmla="*/ 741 w 1641"/>
                <a:gd name="T57" fmla="*/ 1022 h 1118"/>
                <a:gd name="T58" fmla="*/ 650 w 1641"/>
                <a:gd name="T59" fmla="*/ 1086 h 1118"/>
                <a:gd name="T60" fmla="*/ 545 w 1641"/>
                <a:gd name="T61" fmla="*/ 1118 h 1118"/>
                <a:gd name="T62" fmla="*/ 319 w 1641"/>
                <a:gd name="T63" fmla="*/ 1082 h 1118"/>
                <a:gd name="T64" fmla="*/ 181 w 1641"/>
                <a:gd name="T65" fmla="*/ 982 h 1118"/>
                <a:gd name="T66" fmla="*/ 71 w 1641"/>
                <a:gd name="T67" fmla="*/ 824 h 1118"/>
                <a:gd name="T68" fmla="*/ 0 w 1641"/>
                <a:gd name="T69" fmla="*/ 468 h 1118"/>
                <a:gd name="T70" fmla="*/ 16 w 1641"/>
                <a:gd name="T71" fmla="*/ 468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1" h="1118">
                  <a:moveTo>
                    <a:pt x="16" y="468"/>
                  </a:moveTo>
                  <a:lnTo>
                    <a:pt x="23" y="570"/>
                  </a:lnTo>
                  <a:lnTo>
                    <a:pt x="48" y="671"/>
                  </a:lnTo>
                  <a:lnTo>
                    <a:pt x="65" y="722"/>
                  </a:lnTo>
                  <a:lnTo>
                    <a:pt x="87" y="768"/>
                  </a:lnTo>
                  <a:lnTo>
                    <a:pt x="111" y="813"/>
                  </a:lnTo>
                  <a:lnTo>
                    <a:pt x="140" y="856"/>
                  </a:lnTo>
                  <a:lnTo>
                    <a:pt x="172" y="896"/>
                  </a:lnTo>
                  <a:lnTo>
                    <a:pt x="207" y="931"/>
                  </a:lnTo>
                  <a:lnTo>
                    <a:pt x="245" y="963"/>
                  </a:lnTo>
                  <a:lnTo>
                    <a:pt x="288" y="990"/>
                  </a:lnTo>
                  <a:lnTo>
                    <a:pt x="333" y="1012"/>
                  </a:lnTo>
                  <a:lnTo>
                    <a:pt x="382" y="1027"/>
                  </a:lnTo>
                  <a:lnTo>
                    <a:pt x="488" y="1042"/>
                  </a:lnTo>
                  <a:lnTo>
                    <a:pt x="590" y="1022"/>
                  </a:lnTo>
                  <a:lnTo>
                    <a:pt x="718" y="945"/>
                  </a:lnTo>
                  <a:lnTo>
                    <a:pt x="776" y="848"/>
                  </a:lnTo>
                  <a:lnTo>
                    <a:pt x="788" y="736"/>
                  </a:lnTo>
                  <a:lnTo>
                    <a:pt x="771" y="613"/>
                  </a:lnTo>
                  <a:lnTo>
                    <a:pt x="728" y="361"/>
                  </a:lnTo>
                  <a:lnTo>
                    <a:pt x="743" y="241"/>
                  </a:lnTo>
                  <a:lnTo>
                    <a:pt x="766" y="186"/>
                  </a:lnTo>
                  <a:lnTo>
                    <a:pt x="805" y="133"/>
                  </a:lnTo>
                  <a:lnTo>
                    <a:pt x="860" y="81"/>
                  </a:lnTo>
                  <a:lnTo>
                    <a:pt x="920" y="44"/>
                  </a:lnTo>
                  <a:lnTo>
                    <a:pt x="983" y="17"/>
                  </a:lnTo>
                  <a:lnTo>
                    <a:pt x="1049" y="1"/>
                  </a:lnTo>
                  <a:lnTo>
                    <a:pt x="1184" y="0"/>
                  </a:lnTo>
                  <a:lnTo>
                    <a:pt x="1316" y="36"/>
                  </a:lnTo>
                  <a:lnTo>
                    <a:pt x="1437" y="104"/>
                  </a:lnTo>
                  <a:lnTo>
                    <a:pt x="1490" y="151"/>
                  </a:lnTo>
                  <a:lnTo>
                    <a:pt x="1537" y="201"/>
                  </a:lnTo>
                  <a:lnTo>
                    <a:pt x="1608" y="323"/>
                  </a:lnTo>
                  <a:lnTo>
                    <a:pt x="1641" y="462"/>
                  </a:lnTo>
                  <a:lnTo>
                    <a:pt x="1626" y="462"/>
                  </a:lnTo>
                  <a:lnTo>
                    <a:pt x="1616" y="404"/>
                  </a:lnTo>
                  <a:lnTo>
                    <a:pt x="1595" y="347"/>
                  </a:lnTo>
                  <a:lnTo>
                    <a:pt x="1567" y="295"/>
                  </a:lnTo>
                  <a:lnTo>
                    <a:pt x="1529" y="246"/>
                  </a:lnTo>
                  <a:lnTo>
                    <a:pt x="1485" y="204"/>
                  </a:lnTo>
                  <a:lnTo>
                    <a:pt x="1436" y="165"/>
                  </a:lnTo>
                  <a:lnTo>
                    <a:pt x="1382" y="132"/>
                  </a:lnTo>
                  <a:lnTo>
                    <a:pt x="1324" y="106"/>
                  </a:lnTo>
                  <a:lnTo>
                    <a:pt x="1264" y="85"/>
                  </a:lnTo>
                  <a:lnTo>
                    <a:pt x="1204" y="72"/>
                  </a:lnTo>
                  <a:lnTo>
                    <a:pt x="1082" y="68"/>
                  </a:lnTo>
                  <a:lnTo>
                    <a:pt x="971" y="98"/>
                  </a:lnTo>
                  <a:lnTo>
                    <a:pt x="877" y="166"/>
                  </a:lnTo>
                  <a:lnTo>
                    <a:pt x="818" y="249"/>
                  </a:lnTo>
                  <a:lnTo>
                    <a:pt x="790" y="328"/>
                  </a:lnTo>
                  <a:lnTo>
                    <a:pt x="788" y="405"/>
                  </a:lnTo>
                  <a:lnTo>
                    <a:pt x="801" y="481"/>
                  </a:lnTo>
                  <a:lnTo>
                    <a:pt x="852" y="800"/>
                  </a:lnTo>
                  <a:lnTo>
                    <a:pt x="828" y="888"/>
                  </a:lnTo>
                  <a:lnTo>
                    <a:pt x="811" y="927"/>
                  </a:lnTo>
                  <a:lnTo>
                    <a:pt x="790" y="962"/>
                  </a:lnTo>
                  <a:lnTo>
                    <a:pt x="767" y="994"/>
                  </a:lnTo>
                  <a:lnTo>
                    <a:pt x="741" y="1022"/>
                  </a:lnTo>
                  <a:lnTo>
                    <a:pt x="682" y="1069"/>
                  </a:lnTo>
                  <a:lnTo>
                    <a:pt x="650" y="1086"/>
                  </a:lnTo>
                  <a:lnTo>
                    <a:pt x="616" y="1100"/>
                  </a:lnTo>
                  <a:lnTo>
                    <a:pt x="545" y="1118"/>
                  </a:lnTo>
                  <a:lnTo>
                    <a:pt x="394" y="1108"/>
                  </a:lnTo>
                  <a:lnTo>
                    <a:pt x="319" y="1082"/>
                  </a:lnTo>
                  <a:lnTo>
                    <a:pt x="247" y="1039"/>
                  </a:lnTo>
                  <a:lnTo>
                    <a:pt x="181" y="982"/>
                  </a:lnTo>
                  <a:lnTo>
                    <a:pt x="121" y="911"/>
                  </a:lnTo>
                  <a:lnTo>
                    <a:pt x="71" y="824"/>
                  </a:lnTo>
                  <a:lnTo>
                    <a:pt x="32" y="720"/>
                  </a:lnTo>
                  <a:lnTo>
                    <a:pt x="0" y="468"/>
                  </a:lnTo>
                  <a:lnTo>
                    <a:pt x="16" y="468"/>
                  </a:lnTo>
                  <a:lnTo>
                    <a:pt x="16" y="468"/>
                  </a:lnTo>
                  <a:close/>
                </a:path>
              </a:pathLst>
            </a:custGeom>
            <a:solidFill>
              <a:srgbClr val="000000"/>
            </a:solidFill>
            <a:ln w="9525">
              <a:solidFill>
                <a:srgbClr val="000000"/>
              </a:solidFill>
              <a:round/>
              <a:headEnd/>
              <a:tailEnd/>
            </a:ln>
            <a:extLst/>
          </p:spPr>
          <p:txBody>
            <a:bodyPr/>
            <a:lstStyle/>
            <a:p>
              <a:endParaRPr lang="en-US"/>
            </a:p>
          </p:txBody>
        </p:sp>
        <p:sp>
          <p:nvSpPr>
            <p:cNvPr id="39" name="Freeform 61"/>
            <p:cNvSpPr>
              <a:spLocks/>
            </p:cNvSpPr>
            <p:nvPr/>
          </p:nvSpPr>
          <p:spPr bwMode="auto">
            <a:xfrm>
              <a:off x="5186" y="734"/>
              <a:ext cx="197" cy="123"/>
            </a:xfrm>
            <a:custGeom>
              <a:avLst/>
              <a:gdLst>
                <a:gd name="T0" fmla="*/ 36 w 789"/>
                <a:gd name="T1" fmla="*/ 493 h 493"/>
                <a:gd name="T2" fmla="*/ 0 w 789"/>
                <a:gd name="T3" fmla="*/ 342 h 493"/>
                <a:gd name="T4" fmla="*/ 5 w 789"/>
                <a:gd name="T5" fmla="*/ 275 h 493"/>
                <a:gd name="T6" fmla="*/ 24 w 789"/>
                <a:gd name="T7" fmla="*/ 213 h 493"/>
                <a:gd name="T8" fmla="*/ 55 w 789"/>
                <a:gd name="T9" fmla="*/ 157 h 493"/>
                <a:gd name="T10" fmla="*/ 97 w 789"/>
                <a:gd name="T11" fmla="*/ 109 h 493"/>
                <a:gd name="T12" fmla="*/ 148 w 789"/>
                <a:gd name="T13" fmla="*/ 68 h 493"/>
                <a:gd name="T14" fmla="*/ 206 w 789"/>
                <a:gd name="T15" fmla="*/ 36 h 493"/>
                <a:gd name="T16" fmla="*/ 270 w 789"/>
                <a:gd name="T17" fmla="*/ 13 h 493"/>
                <a:gd name="T18" fmla="*/ 338 w 789"/>
                <a:gd name="T19" fmla="*/ 0 h 493"/>
                <a:gd name="T20" fmla="*/ 480 w 789"/>
                <a:gd name="T21" fmla="*/ 3 h 493"/>
                <a:gd name="T22" fmla="*/ 622 w 789"/>
                <a:gd name="T23" fmla="*/ 53 h 493"/>
                <a:gd name="T24" fmla="*/ 689 w 789"/>
                <a:gd name="T25" fmla="*/ 96 h 493"/>
                <a:gd name="T26" fmla="*/ 750 w 789"/>
                <a:gd name="T27" fmla="*/ 153 h 493"/>
                <a:gd name="T28" fmla="*/ 767 w 789"/>
                <a:gd name="T29" fmla="*/ 180 h 493"/>
                <a:gd name="T30" fmla="*/ 786 w 789"/>
                <a:gd name="T31" fmla="*/ 222 h 493"/>
                <a:gd name="T32" fmla="*/ 789 w 789"/>
                <a:gd name="T33" fmla="*/ 253 h 493"/>
                <a:gd name="T34" fmla="*/ 784 w 789"/>
                <a:gd name="T35" fmla="*/ 259 h 493"/>
                <a:gd name="T36" fmla="*/ 771 w 789"/>
                <a:gd name="T37" fmla="*/ 227 h 493"/>
                <a:gd name="T38" fmla="*/ 742 w 789"/>
                <a:gd name="T39" fmla="*/ 189 h 493"/>
                <a:gd name="T40" fmla="*/ 709 w 789"/>
                <a:gd name="T41" fmla="*/ 160 h 493"/>
                <a:gd name="T42" fmla="*/ 633 w 789"/>
                <a:gd name="T43" fmla="*/ 117 h 493"/>
                <a:gd name="T44" fmla="*/ 545 w 789"/>
                <a:gd name="T45" fmla="*/ 91 h 493"/>
                <a:gd name="T46" fmla="*/ 454 w 789"/>
                <a:gd name="T47" fmla="*/ 74 h 493"/>
                <a:gd name="T48" fmla="*/ 374 w 789"/>
                <a:gd name="T49" fmla="*/ 73 h 493"/>
                <a:gd name="T50" fmla="*/ 299 w 789"/>
                <a:gd name="T51" fmla="*/ 94 h 493"/>
                <a:gd name="T52" fmla="*/ 162 w 789"/>
                <a:gd name="T53" fmla="*/ 174 h 493"/>
                <a:gd name="T54" fmla="*/ 104 w 789"/>
                <a:gd name="T55" fmla="*/ 237 h 493"/>
                <a:gd name="T56" fmla="*/ 66 w 789"/>
                <a:gd name="T57" fmla="*/ 320 h 493"/>
                <a:gd name="T58" fmla="*/ 36 w 789"/>
                <a:gd name="T59" fmla="*/ 493 h 493"/>
                <a:gd name="T60" fmla="*/ 36 w 789"/>
                <a:gd name="T6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9" h="493">
                  <a:moveTo>
                    <a:pt x="36" y="493"/>
                  </a:moveTo>
                  <a:lnTo>
                    <a:pt x="0" y="342"/>
                  </a:lnTo>
                  <a:lnTo>
                    <a:pt x="5" y="275"/>
                  </a:lnTo>
                  <a:lnTo>
                    <a:pt x="24" y="213"/>
                  </a:lnTo>
                  <a:lnTo>
                    <a:pt x="55" y="157"/>
                  </a:lnTo>
                  <a:lnTo>
                    <a:pt x="97" y="109"/>
                  </a:lnTo>
                  <a:lnTo>
                    <a:pt x="148" y="68"/>
                  </a:lnTo>
                  <a:lnTo>
                    <a:pt x="206" y="36"/>
                  </a:lnTo>
                  <a:lnTo>
                    <a:pt x="270" y="13"/>
                  </a:lnTo>
                  <a:lnTo>
                    <a:pt x="338" y="0"/>
                  </a:lnTo>
                  <a:lnTo>
                    <a:pt x="480" y="3"/>
                  </a:lnTo>
                  <a:lnTo>
                    <a:pt x="622" y="53"/>
                  </a:lnTo>
                  <a:lnTo>
                    <a:pt x="689" y="96"/>
                  </a:lnTo>
                  <a:lnTo>
                    <a:pt x="750" y="153"/>
                  </a:lnTo>
                  <a:lnTo>
                    <a:pt x="767" y="180"/>
                  </a:lnTo>
                  <a:lnTo>
                    <a:pt x="786" y="222"/>
                  </a:lnTo>
                  <a:lnTo>
                    <a:pt x="789" y="253"/>
                  </a:lnTo>
                  <a:lnTo>
                    <a:pt x="784" y="259"/>
                  </a:lnTo>
                  <a:lnTo>
                    <a:pt x="771" y="227"/>
                  </a:lnTo>
                  <a:lnTo>
                    <a:pt x="742" y="189"/>
                  </a:lnTo>
                  <a:lnTo>
                    <a:pt x="709" y="160"/>
                  </a:lnTo>
                  <a:lnTo>
                    <a:pt x="633" y="117"/>
                  </a:lnTo>
                  <a:lnTo>
                    <a:pt x="545" y="91"/>
                  </a:lnTo>
                  <a:lnTo>
                    <a:pt x="454" y="74"/>
                  </a:lnTo>
                  <a:lnTo>
                    <a:pt x="374" y="73"/>
                  </a:lnTo>
                  <a:lnTo>
                    <a:pt x="299" y="94"/>
                  </a:lnTo>
                  <a:lnTo>
                    <a:pt x="162" y="174"/>
                  </a:lnTo>
                  <a:lnTo>
                    <a:pt x="104" y="237"/>
                  </a:lnTo>
                  <a:lnTo>
                    <a:pt x="66" y="320"/>
                  </a:lnTo>
                  <a:lnTo>
                    <a:pt x="36" y="493"/>
                  </a:lnTo>
                  <a:lnTo>
                    <a:pt x="36" y="493"/>
                  </a:lnTo>
                  <a:close/>
                </a:path>
              </a:pathLst>
            </a:custGeom>
            <a:solidFill>
              <a:srgbClr val="000000"/>
            </a:solidFill>
            <a:ln w="9525">
              <a:solidFill>
                <a:srgbClr val="000000"/>
              </a:solidFill>
              <a:round/>
              <a:headEnd/>
              <a:tailEnd/>
            </a:ln>
            <a:extLst/>
          </p:spPr>
          <p:txBody>
            <a:bodyPr/>
            <a:lstStyle/>
            <a:p>
              <a:endParaRPr lang="en-US"/>
            </a:p>
          </p:txBody>
        </p:sp>
        <p:sp>
          <p:nvSpPr>
            <p:cNvPr id="40" name="Freeform 62"/>
            <p:cNvSpPr>
              <a:spLocks/>
            </p:cNvSpPr>
            <p:nvPr/>
          </p:nvSpPr>
          <p:spPr bwMode="auto">
            <a:xfrm>
              <a:off x="5302" y="842"/>
              <a:ext cx="102" cy="179"/>
            </a:xfrm>
            <a:custGeom>
              <a:avLst/>
              <a:gdLst>
                <a:gd name="T0" fmla="*/ 411 w 411"/>
                <a:gd name="T1" fmla="*/ 0 h 716"/>
                <a:gd name="T2" fmla="*/ 402 w 411"/>
                <a:gd name="T3" fmla="*/ 237 h 716"/>
                <a:gd name="T4" fmla="*/ 360 w 411"/>
                <a:gd name="T5" fmla="*/ 280 h 716"/>
                <a:gd name="T6" fmla="*/ 310 w 411"/>
                <a:gd name="T7" fmla="*/ 312 h 716"/>
                <a:gd name="T8" fmla="*/ 256 w 411"/>
                <a:gd name="T9" fmla="*/ 339 h 716"/>
                <a:gd name="T10" fmla="*/ 202 w 411"/>
                <a:gd name="T11" fmla="*/ 364 h 716"/>
                <a:gd name="T12" fmla="*/ 107 w 411"/>
                <a:gd name="T13" fmla="*/ 423 h 716"/>
                <a:gd name="T14" fmla="*/ 58 w 411"/>
                <a:gd name="T15" fmla="*/ 521 h 716"/>
                <a:gd name="T16" fmla="*/ 61 w 411"/>
                <a:gd name="T17" fmla="*/ 706 h 716"/>
                <a:gd name="T18" fmla="*/ 54 w 411"/>
                <a:gd name="T19" fmla="*/ 716 h 716"/>
                <a:gd name="T20" fmla="*/ 45 w 411"/>
                <a:gd name="T21" fmla="*/ 710 h 716"/>
                <a:gd name="T22" fmla="*/ 18 w 411"/>
                <a:gd name="T23" fmla="*/ 661 h 716"/>
                <a:gd name="T24" fmla="*/ 0 w 411"/>
                <a:gd name="T25" fmla="*/ 610 h 716"/>
                <a:gd name="T26" fmla="*/ 4 w 411"/>
                <a:gd name="T27" fmla="*/ 497 h 716"/>
                <a:gd name="T28" fmla="*/ 21 w 411"/>
                <a:gd name="T29" fmla="*/ 453 h 716"/>
                <a:gd name="T30" fmla="*/ 44 w 411"/>
                <a:gd name="T31" fmla="*/ 417 h 716"/>
                <a:gd name="T32" fmla="*/ 72 w 411"/>
                <a:gd name="T33" fmla="*/ 385 h 716"/>
                <a:gd name="T34" fmla="*/ 106 w 411"/>
                <a:gd name="T35" fmla="*/ 357 h 716"/>
                <a:gd name="T36" fmla="*/ 182 w 411"/>
                <a:gd name="T37" fmla="*/ 310 h 716"/>
                <a:gd name="T38" fmla="*/ 260 w 411"/>
                <a:gd name="T39" fmla="*/ 261 h 716"/>
                <a:gd name="T40" fmla="*/ 328 w 411"/>
                <a:gd name="T41" fmla="*/ 199 h 716"/>
                <a:gd name="T42" fmla="*/ 376 w 411"/>
                <a:gd name="T43" fmla="*/ 116 h 716"/>
                <a:gd name="T44" fmla="*/ 395 w 411"/>
                <a:gd name="T45" fmla="*/ 0 h 716"/>
                <a:gd name="T46" fmla="*/ 411 w 411"/>
                <a:gd name="T47" fmla="*/ 0 h 716"/>
                <a:gd name="T48" fmla="*/ 411 w 411"/>
                <a:gd name="T49"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1" h="716">
                  <a:moveTo>
                    <a:pt x="411" y="0"/>
                  </a:moveTo>
                  <a:lnTo>
                    <a:pt x="402" y="237"/>
                  </a:lnTo>
                  <a:lnTo>
                    <a:pt x="360" y="280"/>
                  </a:lnTo>
                  <a:lnTo>
                    <a:pt x="310" y="312"/>
                  </a:lnTo>
                  <a:lnTo>
                    <a:pt x="256" y="339"/>
                  </a:lnTo>
                  <a:lnTo>
                    <a:pt x="202" y="364"/>
                  </a:lnTo>
                  <a:lnTo>
                    <a:pt x="107" y="423"/>
                  </a:lnTo>
                  <a:lnTo>
                    <a:pt x="58" y="521"/>
                  </a:lnTo>
                  <a:lnTo>
                    <a:pt x="61" y="706"/>
                  </a:lnTo>
                  <a:lnTo>
                    <a:pt x="54" y="716"/>
                  </a:lnTo>
                  <a:lnTo>
                    <a:pt x="45" y="710"/>
                  </a:lnTo>
                  <a:lnTo>
                    <a:pt x="18" y="661"/>
                  </a:lnTo>
                  <a:lnTo>
                    <a:pt x="0" y="610"/>
                  </a:lnTo>
                  <a:lnTo>
                    <a:pt x="4" y="497"/>
                  </a:lnTo>
                  <a:lnTo>
                    <a:pt x="21" y="453"/>
                  </a:lnTo>
                  <a:lnTo>
                    <a:pt x="44" y="417"/>
                  </a:lnTo>
                  <a:lnTo>
                    <a:pt x="72" y="385"/>
                  </a:lnTo>
                  <a:lnTo>
                    <a:pt x="106" y="357"/>
                  </a:lnTo>
                  <a:lnTo>
                    <a:pt x="182" y="310"/>
                  </a:lnTo>
                  <a:lnTo>
                    <a:pt x="260" y="261"/>
                  </a:lnTo>
                  <a:lnTo>
                    <a:pt x="328" y="199"/>
                  </a:lnTo>
                  <a:lnTo>
                    <a:pt x="376" y="116"/>
                  </a:lnTo>
                  <a:lnTo>
                    <a:pt x="395" y="0"/>
                  </a:lnTo>
                  <a:lnTo>
                    <a:pt x="411" y="0"/>
                  </a:lnTo>
                  <a:lnTo>
                    <a:pt x="411" y="0"/>
                  </a:lnTo>
                  <a:close/>
                </a:path>
              </a:pathLst>
            </a:custGeom>
            <a:solidFill>
              <a:srgbClr val="000000"/>
            </a:solidFill>
            <a:ln w="9525">
              <a:solidFill>
                <a:srgbClr val="000000"/>
              </a:solidFill>
              <a:round/>
              <a:headEnd/>
              <a:tailEnd/>
            </a:ln>
            <a:extLst/>
          </p:spPr>
          <p:txBody>
            <a:bodyPr/>
            <a:lstStyle/>
            <a:p>
              <a:endParaRPr lang="en-US"/>
            </a:p>
          </p:txBody>
        </p:sp>
        <p:sp>
          <p:nvSpPr>
            <p:cNvPr id="41" name="Rectangle 64"/>
            <p:cNvSpPr>
              <a:spLocks noChangeArrowheads="1"/>
            </p:cNvSpPr>
            <p:nvPr/>
          </p:nvSpPr>
          <p:spPr bwMode="auto">
            <a:xfrm>
              <a:off x="4931" y="622"/>
              <a:ext cx="764" cy="797"/>
            </a:xfrm>
            <a:prstGeom prst="rect">
              <a:avLst/>
            </a:prstGeom>
            <a:noFill/>
            <a:ln w="762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570996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en-US" altLang="en-US" sz="6300" b="1" dirty="0">
                <a:latin typeface="Arial" panose="020B0604020202020204" pitchFamily="34" charset="0"/>
                <a:cs typeface="Arial" panose="020B0604020202020204" pitchFamily="34" charset="0"/>
              </a:rPr>
              <a:t>What’s the </a:t>
            </a:r>
            <a:r>
              <a:rPr lang="en-US" altLang="en-US" sz="6300" b="1" dirty="0" smtClean="0">
                <a:latin typeface="Arial" panose="020B0604020202020204" pitchFamily="34" charset="0"/>
                <a:cs typeface="Arial" panose="020B0604020202020204" pitchFamily="34" charset="0"/>
              </a:rPr>
              <a:t>solution?</a:t>
            </a:r>
            <a:endParaRPr lang="en-US" altLang="en-US" sz="6300" b="1" dirty="0">
              <a:latin typeface="Arial" panose="020B0604020202020204" pitchFamily="34" charset="0"/>
              <a:cs typeface="Arial" panose="020B0604020202020204" pitchFamily="34" charset="0"/>
            </a:endParaRPr>
          </a:p>
        </p:txBody>
      </p:sp>
      <p:sp>
        <p:nvSpPr>
          <p:cNvPr id="68611" name="Rectangle 3"/>
          <p:cNvSpPr>
            <a:spLocks noGrp="1" noChangeArrowheads="1"/>
          </p:cNvSpPr>
          <p:nvPr>
            <p:ph sz="quarter" idx="1"/>
          </p:nvPr>
        </p:nvSpPr>
        <p:spPr>
          <a:xfrm>
            <a:off x="553916" y="2315918"/>
            <a:ext cx="8464550" cy="3894137"/>
          </a:xfrm>
        </p:spPr>
        <p:txBody>
          <a:bodyPr>
            <a:normAutofit/>
          </a:bodyPr>
          <a:lstStyle/>
          <a:p>
            <a:pPr marL="0" indent="0">
              <a:buNone/>
            </a:pPr>
            <a:endParaRPr lang="en-US" altLang="en-US" sz="3800" dirty="0" smtClean="0"/>
          </a:p>
        </p:txBody>
      </p:sp>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0091" y="2081048"/>
            <a:ext cx="3642445" cy="36542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Compose Fearlessly</a:t>
            </a:r>
            <a:endParaRPr lang="en-US" sz="4400" b="1" dirty="0"/>
          </a:p>
        </p:txBody>
      </p:sp>
      <p:sp>
        <p:nvSpPr>
          <p:cNvPr id="3" name="Content Placeholder 2"/>
          <p:cNvSpPr>
            <a:spLocks noGrp="1"/>
          </p:cNvSpPr>
          <p:nvPr>
            <p:ph sz="quarter" idx="1"/>
          </p:nvPr>
        </p:nvSpPr>
        <p:spPr>
          <a:xfrm>
            <a:off x="896815" y="1995854"/>
            <a:ext cx="7789985" cy="4023946"/>
          </a:xfrm>
        </p:spPr>
        <p:txBody>
          <a:bodyPr>
            <a:normAutofit fontScale="92500" lnSpcReduction="10000"/>
          </a:bodyPr>
          <a:lstStyle/>
          <a:p>
            <a:r>
              <a:rPr lang="en-US" b="1" dirty="0" err="1" smtClean="0">
                <a:latin typeface="Arial" panose="020B0604020202020204" pitchFamily="34" charset="0"/>
                <a:cs typeface="Arial" panose="020B0604020202020204" pitchFamily="34" charset="0"/>
              </a:rPr>
              <a:t>Freewriting</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Focused Writing</a:t>
            </a:r>
          </a:p>
          <a:p>
            <a:r>
              <a:rPr lang="en-US" b="1" dirty="0" smtClean="0">
                <a:latin typeface="Arial" panose="020B0604020202020204" pitchFamily="34" charset="0"/>
                <a:cs typeface="Arial" panose="020B0604020202020204" pitchFamily="34" charset="0"/>
              </a:rPr>
              <a:t>Mind Maps</a:t>
            </a:r>
          </a:p>
          <a:p>
            <a:r>
              <a:rPr lang="en-US" b="1" dirty="0" smtClean="0">
                <a:latin typeface="Arial" panose="020B0604020202020204" pitchFamily="34" charset="0"/>
                <a:cs typeface="Arial" panose="020B0604020202020204" pitchFamily="34" charset="0"/>
              </a:rPr>
              <a:t>Page Maps</a:t>
            </a:r>
          </a:p>
          <a:p>
            <a:r>
              <a:rPr lang="en-US" b="1" dirty="0" smtClean="0">
                <a:latin typeface="Arial" panose="020B0604020202020204" pitchFamily="34" charset="0"/>
                <a:cs typeface="Arial" panose="020B0604020202020204" pitchFamily="34" charset="0"/>
              </a:rPr>
              <a:t>Fishbone Diagrams</a:t>
            </a:r>
          </a:p>
          <a:p>
            <a:r>
              <a:rPr lang="en-US" b="1" dirty="0" smtClean="0">
                <a:latin typeface="Arial" panose="020B0604020202020204" pitchFamily="34" charset="0"/>
                <a:cs typeface="Arial" panose="020B0604020202020204" pitchFamily="34" charset="0"/>
              </a:rPr>
              <a:t>Scratch Outlines and Notes</a:t>
            </a:r>
          </a:p>
          <a:p>
            <a:r>
              <a:rPr lang="en-US" b="1" dirty="0" smtClean="0">
                <a:latin typeface="Arial" panose="020B0604020202020204" pitchFamily="34" charset="0"/>
                <a:cs typeface="Arial" panose="020B0604020202020204" pitchFamily="34" charset="0"/>
              </a:rPr>
              <a:t>Work Journals</a:t>
            </a:r>
            <a:endParaRPr lang="en-US" dirty="0" smtClean="0"/>
          </a:p>
          <a:p>
            <a:endParaRPr lang="en-US" b="1" dirty="0">
              <a:latin typeface="Arial" panose="020B0604020202020204" pitchFamily="34" charset="0"/>
              <a:cs typeface="Arial" panose="020B0604020202020204" pitchFamily="34" charset="0"/>
            </a:endParaRPr>
          </a:p>
          <a:p>
            <a:pPr marL="0" indent="0">
              <a:buNone/>
            </a:pPr>
            <a:r>
              <a:rPr lang="en-US" b="1" i="1" dirty="0" smtClean="0">
                <a:solidFill>
                  <a:schemeClr val="tx1">
                    <a:lumMod val="65000"/>
                    <a:lumOff val="35000"/>
                  </a:schemeClr>
                </a:solidFill>
                <a:latin typeface="Arial" panose="020B0604020202020204" pitchFamily="34" charset="0"/>
                <a:cs typeface="Arial" panose="020B0604020202020204" pitchFamily="34" charset="0"/>
              </a:rPr>
              <a:t>If you hold it in, it will destroy you; if you let it out, it will free you. </a:t>
            </a:r>
          </a:p>
        </p:txBody>
      </p:sp>
    </p:spTree>
    <p:extLst>
      <p:ext uri="{BB962C8B-B14F-4D97-AF65-F5344CB8AC3E}">
        <p14:creationId xmlns:p14="http://schemas.microsoft.com/office/powerpoint/2010/main" val="1204565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r>
              <a:rPr lang="en-US" altLang="en-US" sz="5400" b="1" dirty="0" smtClean="0">
                <a:latin typeface="Arial" panose="020B0604020202020204" pitchFamily="34" charset="0"/>
                <a:cs typeface="Arial" panose="020B0604020202020204" pitchFamily="34" charset="0"/>
              </a:rPr>
              <a:t>Mind Maps</a:t>
            </a:r>
            <a:endParaRPr lang="en-US" altLang="en-US" sz="5400" b="1" dirty="0">
              <a:latin typeface="Arial" panose="020B0604020202020204" pitchFamily="34" charset="0"/>
              <a:cs typeface="Arial" panose="020B0604020202020204" pitchFamily="34" charset="0"/>
            </a:endParaRPr>
          </a:p>
        </p:txBody>
      </p:sp>
      <p:pic>
        <p:nvPicPr>
          <p:cNvPr id="4" name="Content Placeholder 3" descr="04_10_MindMap"/>
          <p:cNvPicPr>
            <a:picLocks noGrp="1"/>
          </p:cNvPicPr>
          <p:nvPr>
            <p:ph sz="quarter" idx="1"/>
          </p:nvPr>
        </p:nvPicPr>
        <p:blipFill>
          <a:blip r:embed="rId2" cstate="print"/>
          <a:srcRect/>
          <a:stretch>
            <a:fillRect/>
          </a:stretch>
        </p:blipFill>
        <p:spPr bwMode="auto">
          <a:xfrm>
            <a:off x="1828799" y="1937657"/>
            <a:ext cx="5682343" cy="414745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r>
              <a:rPr lang="en-US" altLang="en-US" sz="5400" b="1" dirty="0" smtClean="0">
                <a:latin typeface="Arial" panose="020B0604020202020204" pitchFamily="34" charset="0"/>
                <a:cs typeface="Arial" panose="020B0604020202020204" pitchFamily="34" charset="0"/>
              </a:rPr>
              <a:t>Edit Ruthlessly</a:t>
            </a:r>
            <a:endParaRPr lang="en-US" altLang="en-US" sz="5400" b="1" dirty="0">
              <a:latin typeface="Arial" panose="020B0604020202020204" pitchFamily="34" charset="0"/>
              <a:cs typeface="Arial" panose="020B0604020202020204" pitchFamily="34" charset="0"/>
            </a:endParaRPr>
          </a:p>
        </p:txBody>
      </p:sp>
      <p:sp>
        <p:nvSpPr>
          <p:cNvPr id="70659" name="Rectangle 3"/>
          <p:cNvSpPr>
            <a:spLocks noGrp="1" noChangeArrowheads="1"/>
          </p:cNvSpPr>
          <p:nvPr>
            <p:ph sz="quarter" idx="1"/>
          </p:nvPr>
        </p:nvSpPr>
        <p:spPr>
          <a:xfrm>
            <a:off x="694592" y="1934308"/>
            <a:ext cx="8308731" cy="3305906"/>
          </a:xfrm>
        </p:spPr>
        <p:txBody>
          <a:bodyPr>
            <a:noAutofit/>
          </a:bodyPr>
          <a:lstStyle/>
          <a:p>
            <a:pPr>
              <a:spcAft>
                <a:spcPts val="600"/>
              </a:spcAft>
            </a:pPr>
            <a:r>
              <a:rPr lang="en-US" altLang="en-US" sz="3600" b="1" dirty="0" smtClean="0">
                <a:latin typeface="Arial" panose="020B0604020202020204" pitchFamily="34" charset="0"/>
                <a:cs typeface="Arial" panose="020B0604020202020204" pitchFamily="34" charset="0"/>
              </a:rPr>
              <a:t>Punctuation </a:t>
            </a:r>
            <a:r>
              <a:rPr lang="en-US" altLang="en-US" sz="2400" b="1" dirty="0" smtClean="0">
                <a:latin typeface="Arial" panose="020B0604020202020204" pitchFamily="34" charset="0"/>
                <a:cs typeface="Arial" panose="020B0604020202020204" pitchFamily="34" charset="0"/>
              </a:rPr>
              <a:t>(</a:t>
            </a:r>
            <a:r>
              <a:rPr lang="en-US" altLang="en-US" sz="2400" b="1" i="1" dirty="0" smtClean="0">
                <a:latin typeface="Arial" panose="020B0604020202020204" pitchFamily="34" charset="0"/>
                <a:cs typeface="Arial" panose="020B0604020202020204" pitchFamily="34" charset="0"/>
              </a:rPr>
              <a:t>the key to editing skills</a:t>
            </a:r>
            <a:r>
              <a:rPr lang="en-US" altLang="en-US" sz="2400" b="1" dirty="0" smtClean="0">
                <a:latin typeface="Arial" panose="020B0604020202020204" pitchFamily="34" charset="0"/>
                <a:cs typeface="Arial" panose="020B0604020202020204" pitchFamily="34" charset="0"/>
              </a:rPr>
              <a:t>)</a:t>
            </a:r>
            <a:endParaRPr lang="en-US" altLang="en-US" sz="3600" b="1" dirty="0" smtClean="0">
              <a:latin typeface="Arial" panose="020B0604020202020204" pitchFamily="34" charset="0"/>
              <a:cs typeface="Arial" panose="020B0604020202020204" pitchFamily="34" charset="0"/>
            </a:endParaRPr>
          </a:p>
          <a:p>
            <a:pPr>
              <a:spcAft>
                <a:spcPts val="600"/>
              </a:spcAft>
            </a:pPr>
            <a:r>
              <a:rPr lang="en-US" altLang="en-US" sz="3600" b="1" dirty="0" smtClean="0">
                <a:latin typeface="Arial" panose="020B0604020202020204" pitchFamily="34" charset="0"/>
                <a:cs typeface="Arial" panose="020B0604020202020204" pitchFamily="34" charset="0"/>
              </a:rPr>
              <a:t>Active Voice</a:t>
            </a:r>
          </a:p>
          <a:p>
            <a:pPr>
              <a:spcAft>
                <a:spcPts val="600"/>
              </a:spcAft>
            </a:pPr>
            <a:r>
              <a:rPr lang="en-US" altLang="en-US" sz="3600" b="1" dirty="0" smtClean="0">
                <a:latin typeface="Arial" panose="020B0604020202020204" pitchFamily="34" charset="0"/>
                <a:cs typeface="Arial" panose="020B0604020202020204" pitchFamily="34" charset="0"/>
              </a:rPr>
              <a:t>Parallel Structure</a:t>
            </a:r>
          </a:p>
          <a:p>
            <a:pPr>
              <a:spcAft>
                <a:spcPts val="600"/>
              </a:spcAft>
            </a:pPr>
            <a:r>
              <a:rPr lang="en-US" altLang="en-US" sz="3600" b="1" dirty="0" smtClean="0">
                <a:latin typeface="Arial" panose="020B0604020202020204" pitchFamily="34" charset="0"/>
                <a:cs typeface="Arial" panose="020B0604020202020204" pitchFamily="34" charset="0"/>
              </a:rPr>
              <a:t>Pronoun Point of View</a:t>
            </a:r>
          </a:p>
          <a:p>
            <a:pPr>
              <a:spcAft>
                <a:spcPts val="600"/>
              </a:spcAft>
            </a:pPr>
            <a:r>
              <a:rPr lang="en-US" altLang="en-US" sz="3600" b="1" dirty="0" smtClean="0">
                <a:latin typeface="Arial" panose="020B0604020202020204" pitchFamily="34" charset="0"/>
                <a:cs typeface="Arial" panose="020B0604020202020204" pitchFamily="34" charset="0"/>
              </a:rPr>
              <a:t>Word Usage</a:t>
            </a:r>
          </a:p>
          <a:p>
            <a:pPr>
              <a:spcAft>
                <a:spcPts val="600"/>
              </a:spcAft>
            </a:pPr>
            <a:r>
              <a:rPr lang="en-US" altLang="en-US" sz="3600" b="1" dirty="0" smtClean="0">
                <a:latin typeface="Arial" panose="020B0604020202020204" pitchFamily="34" charset="0"/>
                <a:cs typeface="Arial" panose="020B0604020202020204" pitchFamily="34" charset="0"/>
              </a:rPr>
              <a:t>Capitalization and Number Usage</a:t>
            </a:r>
            <a:endParaRPr lang="en-US" altLang="en-US" sz="36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Formatting</a:t>
            </a:r>
            <a:endParaRPr lang="en-US" sz="5400" b="1" dirty="0"/>
          </a:p>
        </p:txBody>
      </p:sp>
      <p:sp>
        <p:nvSpPr>
          <p:cNvPr id="3" name="Content Placeholder 2"/>
          <p:cNvSpPr>
            <a:spLocks noGrp="1"/>
          </p:cNvSpPr>
          <p:nvPr>
            <p:ph sz="quarter" idx="1"/>
          </p:nvPr>
        </p:nvSpPr>
        <p:spPr>
          <a:xfrm>
            <a:off x="888023" y="1852246"/>
            <a:ext cx="7772400" cy="4003431"/>
          </a:xfrm>
        </p:spPr>
        <p:txBody>
          <a:bodyPr>
            <a:normAutofit/>
          </a:bodyPr>
          <a:lstStyle/>
          <a:p>
            <a:pPr marL="0" indent="0">
              <a:buNone/>
            </a:pPr>
            <a:r>
              <a:rPr lang="en-US" sz="3200" b="1" dirty="0" smtClean="0">
                <a:latin typeface="Arial" panose="020B0604020202020204" pitchFamily="34" charset="0"/>
                <a:cs typeface="Arial" panose="020B0604020202020204" pitchFamily="34" charset="0"/>
              </a:rPr>
              <a:t>Readers assess credibility </a:t>
            </a:r>
            <a:r>
              <a:rPr lang="en-US" sz="3200" b="1" i="1" dirty="0" smtClean="0">
                <a:latin typeface="Arial" panose="020B0604020202020204" pitchFamily="34" charset="0"/>
                <a:cs typeface="Arial" panose="020B0604020202020204" pitchFamily="34" charset="0"/>
              </a:rPr>
              <a:t>at a glance</a:t>
            </a:r>
            <a:r>
              <a:rPr lang="en-US" sz="3200" b="1" dirty="0" smtClean="0">
                <a:latin typeface="Arial" panose="020B0604020202020204" pitchFamily="34" charset="0"/>
                <a:cs typeface="Arial" panose="020B0604020202020204" pitchFamily="34" charset="0"/>
              </a:rPr>
              <a:t>.</a:t>
            </a:r>
          </a:p>
          <a:p>
            <a:pPr marL="0" indent="0">
              <a:buNone/>
            </a:pPr>
            <a:endParaRPr lang="en-US" sz="1800"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E-Mail</a:t>
            </a:r>
          </a:p>
          <a:p>
            <a:r>
              <a:rPr lang="en-US" sz="2800" b="1" dirty="0" smtClean="0">
                <a:latin typeface="Arial" panose="020B0604020202020204" pitchFamily="34" charset="0"/>
                <a:cs typeface="Arial" panose="020B0604020202020204" pitchFamily="34" charset="0"/>
              </a:rPr>
              <a:t>Business Letters</a:t>
            </a:r>
          </a:p>
          <a:p>
            <a:r>
              <a:rPr lang="en-US" sz="2800" b="1" dirty="0" smtClean="0">
                <a:latin typeface="Arial" panose="020B0604020202020204" pitchFamily="34" charset="0"/>
                <a:cs typeface="Arial" panose="020B0604020202020204" pitchFamily="34" charset="0"/>
              </a:rPr>
              <a:t>Documentation in the Field</a:t>
            </a:r>
          </a:p>
          <a:p>
            <a:r>
              <a:rPr lang="en-US" sz="2800" b="1" dirty="0" smtClean="0">
                <a:latin typeface="Arial" panose="020B0604020202020204" pitchFamily="34" charset="0"/>
                <a:cs typeface="Arial" panose="020B0604020202020204" pitchFamily="34" charset="0"/>
              </a:rPr>
              <a:t>Job-Search Documents</a:t>
            </a:r>
          </a:p>
          <a:p>
            <a:r>
              <a:rPr lang="en-US" sz="2800" b="1" dirty="0" smtClean="0">
                <a:latin typeface="Arial" panose="020B0604020202020204" pitchFamily="34" charset="0"/>
                <a:cs typeface="Arial" panose="020B0604020202020204" pitchFamily="34" charset="0"/>
              </a:rPr>
              <a:t>APA Citation and Formatting</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497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Arial" panose="020B0604020202020204" pitchFamily="34" charset="0"/>
                <a:cs typeface="Arial" panose="020B0604020202020204" pitchFamily="34" charset="0"/>
              </a:rPr>
              <a:t>Development of Materials</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37443" y="2108654"/>
            <a:ext cx="7886700" cy="4749346"/>
          </a:xfrm>
        </p:spPr>
        <p:txBody>
          <a:bodyPr>
            <a:normAutofit/>
          </a:bodyPr>
          <a:lstStyle/>
          <a:p>
            <a:r>
              <a:rPr lang="en-US" sz="4000" b="1" dirty="0" smtClean="0">
                <a:latin typeface="Arial" panose="020B0604020202020204" pitchFamily="34" charset="0"/>
                <a:cs typeface="Arial" panose="020B0604020202020204" pitchFamily="34" charset="0"/>
              </a:rPr>
              <a:t>Motivation</a:t>
            </a:r>
          </a:p>
          <a:p>
            <a:pPr marL="0" indent="0">
              <a:buNone/>
            </a:pPr>
            <a:endParaRPr lang="en-US" sz="1400" b="1" dirty="0" smtClean="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New Generation – </a:t>
            </a:r>
          </a:p>
          <a:p>
            <a:pPr lvl="1"/>
            <a:r>
              <a:rPr lang="en-US" sz="4000" b="1" dirty="0" smtClean="0">
                <a:latin typeface="Arial" panose="020B0604020202020204" pitchFamily="34" charset="0"/>
                <a:cs typeface="Arial" panose="020B0604020202020204" pitchFamily="34" charset="0"/>
              </a:rPr>
              <a:t>Quick</a:t>
            </a:r>
          </a:p>
          <a:p>
            <a:pPr lvl="1"/>
            <a:r>
              <a:rPr lang="en-US" sz="4000" b="1" dirty="0" smtClean="0">
                <a:latin typeface="Arial" panose="020B0604020202020204" pitchFamily="34" charset="0"/>
                <a:cs typeface="Arial" panose="020B0604020202020204" pitchFamily="34" charset="0"/>
              </a:rPr>
              <a:t>Overburdened</a:t>
            </a:r>
          </a:p>
          <a:p>
            <a:pPr lvl="1"/>
            <a:r>
              <a:rPr lang="en-US" sz="4000" b="1" dirty="0" smtClean="0">
                <a:latin typeface="Arial" panose="020B0604020202020204" pitchFamily="34" charset="0"/>
                <a:cs typeface="Arial" panose="020B0604020202020204" pitchFamily="34" charset="0"/>
              </a:rPr>
              <a:t>Hands-on</a:t>
            </a:r>
          </a:p>
          <a:p>
            <a:pPr lvl="1"/>
            <a:endParaRPr lang="en-US" dirty="0" smtClean="0"/>
          </a:p>
        </p:txBody>
      </p:sp>
    </p:spTree>
    <p:extLst>
      <p:ext uri="{BB962C8B-B14F-4D97-AF65-F5344CB8AC3E}">
        <p14:creationId xmlns:p14="http://schemas.microsoft.com/office/powerpoint/2010/main" val="3877934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181522"/>
          </a:xfrm>
        </p:spPr>
        <p:txBody>
          <a:bodyPr>
            <a:normAutofit/>
          </a:bodyPr>
          <a:lstStyle/>
          <a:p>
            <a:pPr algn="ctr"/>
            <a:r>
              <a:rPr lang="en-US" b="1" dirty="0" smtClean="0">
                <a:latin typeface="Arial" panose="020B0604020202020204" pitchFamily="34" charset="0"/>
                <a:cs typeface="Arial" panose="020B0604020202020204" pitchFamily="34" charset="0"/>
              </a:rPr>
              <a:t>Application Activity</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Two Topics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Groups of 3 – 4</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6750" y="3085032"/>
            <a:ext cx="7908599" cy="3091931"/>
          </a:xfrm>
        </p:spPr>
        <p:txBody>
          <a:bodyPr>
            <a:normAutofit/>
          </a:bodyPr>
          <a:lstStyle/>
          <a:p>
            <a:r>
              <a:rPr lang="en-US" sz="2800" b="1" i="1" dirty="0" smtClean="0">
                <a:latin typeface="Arial" panose="020B0604020202020204" pitchFamily="34" charset="0"/>
                <a:cs typeface="Arial" panose="020B0604020202020204" pitchFamily="34" charset="0"/>
              </a:rPr>
              <a:t>What is another project-based learning activity that can enhance writing? </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sz="2800" b="1" i="1" dirty="0" smtClean="0">
                <a:latin typeface="Arial" panose="020B0604020202020204" pitchFamily="34" charset="0"/>
                <a:cs typeface="Arial" panose="020B0604020202020204" pitchFamily="34" charset="0"/>
              </a:rPr>
              <a:t>How can you </a:t>
            </a:r>
            <a:r>
              <a:rPr lang="en-US" sz="2800" b="1" i="1" dirty="0">
                <a:latin typeface="Arial" panose="020B0604020202020204" pitchFamily="34" charset="0"/>
                <a:cs typeface="Arial" panose="020B0604020202020204" pitchFamily="34" charset="0"/>
              </a:rPr>
              <a:t>incorporate </a:t>
            </a:r>
            <a:r>
              <a:rPr lang="en-US" sz="2800" b="1" i="1" dirty="0" smtClean="0">
                <a:latin typeface="Arial" panose="020B0604020202020204" pitchFamily="34" charset="0"/>
                <a:cs typeface="Arial" panose="020B0604020202020204" pitchFamily="34" charset="0"/>
              </a:rPr>
              <a:t>into </a:t>
            </a:r>
            <a:r>
              <a:rPr lang="en-US" sz="2800" b="1" i="1" dirty="0">
                <a:latin typeface="Arial" panose="020B0604020202020204" pitchFamily="34" charset="0"/>
                <a:cs typeface="Arial" panose="020B0604020202020204" pitchFamily="34" charset="0"/>
              </a:rPr>
              <a:t>your </a:t>
            </a:r>
            <a:r>
              <a:rPr lang="en-US" sz="2800" b="1" i="1" dirty="0" smtClean="0">
                <a:latin typeface="Arial" panose="020B0604020202020204" pitchFamily="34" charset="0"/>
                <a:cs typeface="Arial" panose="020B0604020202020204" pitchFamily="34" charset="0"/>
              </a:rPr>
              <a:t>curriculum more project-based </a:t>
            </a:r>
            <a:r>
              <a:rPr lang="en-US" sz="2800" b="1" i="1" dirty="0">
                <a:latin typeface="Arial" panose="020B0604020202020204" pitchFamily="34" charset="0"/>
                <a:cs typeface="Arial" panose="020B0604020202020204" pitchFamily="34" charset="0"/>
              </a:rPr>
              <a:t>l</a:t>
            </a:r>
            <a:r>
              <a:rPr lang="en-US" sz="2800" b="1" i="1" dirty="0" smtClean="0">
                <a:latin typeface="Arial" panose="020B0604020202020204" pitchFamily="34" charset="0"/>
                <a:cs typeface="Arial" panose="020B0604020202020204" pitchFamily="34" charset="0"/>
              </a:rPr>
              <a:t>earning activities that strengthen  writing skills?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8806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74638"/>
            <a:ext cx="8018585" cy="1132131"/>
          </a:xfrm>
        </p:spPr>
        <p:txBody>
          <a:bodyPr>
            <a:normAutofit fontScale="90000"/>
          </a:bodyPr>
          <a:lstStyle/>
          <a:p>
            <a:r>
              <a:rPr lang="en-US" b="1" dirty="0" smtClean="0">
                <a:latin typeface="Arial" panose="020B0604020202020204" pitchFamily="34" charset="0"/>
                <a:cs typeface="Arial" panose="020B0604020202020204" pitchFamily="34" charset="0"/>
              </a:rPr>
              <a:t>Guidelines for Developing Projects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23192" y="1948961"/>
            <a:ext cx="7772400" cy="4572000"/>
          </a:xfrm>
        </p:spPr>
        <p:txBody>
          <a:bodyPr>
            <a:normAutofit fontScale="92500" lnSpcReduction="10000"/>
          </a:bodyPr>
          <a:lstStyle/>
          <a:p>
            <a:pPr lvl="0">
              <a:spcAft>
                <a:spcPts val="1200"/>
              </a:spcAft>
            </a:pPr>
            <a:r>
              <a:rPr lang="en-US" b="1" i="1" dirty="0">
                <a:latin typeface="Arial" panose="020B0604020202020204" pitchFamily="34" charset="0"/>
                <a:cs typeface="Arial" panose="020B0604020202020204" pitchFamily="34" charset="0"/>
              </a:rPr>
              <a:t>Begin </a:t>
            </a:r>
            <a:r>
              <a:rPr lang="en-US" b="1" i="1" dirty="0" smtClean="0">
                <a:latin typeface="Arial" panose="020B0604020202020204" pitchFamily="34" charset="0"/>
                <a:cs typeface="Arial" panose="020B0604020202020204" pitchFamily="34" charset="0"/>
              </a:rPr>
              <a:t>with </a:t>
            </a:r>
            <a:r>
              <a:rPr lang="en-US" b="1" i="1" dirty="0">
                <a:latin typeface="Arial" panose="020B0604020202020204" pitchFamily="34" charset="0"/>
                <a:cs typeface="Arial" panose="020B0604020202020204" pitchFamily="34" charset="0"/>
              </a:rPr>
              <a:t>the </a:t>
            </a:r>
            <a:r>
              <a:rPr lang="en-US" b="1" i="1" dirty="0" smtClean="0">
                <a:latin typeface="Arial" panose="020B0604020202020204" pitchFamily="34" charset="0"/>
                <a:cs typeface="Arial" panose="020B0604020202020204" pitchFamily="34" charset="0"/>
              </a:rPr>
              <a:t>end </a:t>
            </a:r>
            <a:r>
              <a:rPr lang="en-US" b="1" i="1" dirty="0">
                <a:latin typeface="Arial" panose="020B0604020202020204" pitchFamily="34" charset="0"/>
                <a:cs typeface="Arial" panose="020B0604020202020204" pitchFamily="34" charset="0"/>
              </a:rPr>
              <a:t>in </a:t>
            </a:r>
            <a:r>
              <a:rPr lang="en-US" b="1" i="1" dirty="0" smtClean="0">
                <a:latin typeface="Arial" panose="020B0604020202020204" pitchFamily="34" charset="0"/>
                <a:cs typeface="Arial" panose="020B0604020202020204" pitchFamily="34" charset="0"/>
              </a:rPr>
              <a:t>mind</a:t>
            </a:r>
            <a:r>
              <a:rPr lang="en-US" b="1" i="1"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Plan </a:t>
            </a:r>
            <a:r>
              <a:rPr lang="en-US" dirty="0">
                <a:latin typeface="Arial" panose="020B0604020202020204" pitchFamily="34" charset="0"/>
                <a:cs typeface="Arial" panose="020B0604020202020204" pitchFamily="34" charset="0"/>
              </a:rPr>
              <a:t>for the end result</a:t>
            </a:r>
          </a:p>
          <a:p>
            <a:pPr lvl="0">
              <a:spcAft>
                <a:spcPts val="1200"/>
              </a:spcAft>
            </a:pPr>
            <a:r>
              <a:rPr lang="en-US" b="1" i="1" dirty="0">
                <a:latin typeface="Arial" panose="020B0604020202020204" pitchFamily="34" charset="0"/>
                <a:cs typeface="Arial" panose="020B0604020202020204" pitchFamily="34" charset="0"/>
              </a:rPr>
              <a:t>Craft the </a:t>
            </a:r>
            <a:r>
              <a:rPr lang="en-US" b="1" i="1" dirty="0" smtClean="0">
                <a:latin typeface="Arial" panose="020B0604020202020204" pitchFamily="34" charset="0"/>
                <a:cs typeface="Arial" panose="020B0604020202020204" pitchFamily="34" charset="0"/>
              </a:rPr>
              <a:t>driving question</a:t>
            </a:r>
            <a:r>
              <a:rPr lang="en-US" b="1" i="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Select and refine a central question</a:t>
            </a:r>
          </a:p>
          <a:p>
            <a:pPr lvl="0">
              <a:spcAft>
                <a:spcPts val="1200"/>
              </a:spcAft>
            </a:pPr>
            <a:r>
              <a:rPr lang="en-US" b="1" i="1" dirty="0">
                <a:latin typeface="Arial" panose="020B0604020202020204" pitchFamily="34" charset="0"/>
                <a:cs typeface="Arial" panose="020B0604020202020204" pitchFamily="34" charset="0"/>
              </a:rPr>
              <a:t>Plan the </a:t>
            </a:r>
            <a:r>
              <a:rPr lang="en-US" b="1" i="1" dirty="0" smtClean="0">
                <a:latin typeface="Arial" panose="020B0604020202020204" pitchFamily="34" charset="0"/>
                <a:cs typeface="Arial" panose="020B0604020202020204" pitchFamily="34" charset="0"/>
              </a:rPr>
              <a:t>assessment</a:t>
            </a:r>
            <a:r>
              <a:rPr lang="en-US" b="1" i="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Define outcomes and assessment criteria</a:t>
            </a:r>
          </a:p>
          <a:p>
            <a:pPr lvl="0">
              <a:spcAft>
                <a:spcPts val="1200"/>
              </a:spcAft>
            </a:pPr>
            <a:r>
              <a:rPr lang="en-US" b="1" i="1" dirty="0">
                <a:latin typeface="Arial" panose="020B0604020202020204" pitchFamily="34" charset="0"/>
                <a:cs typeface="Arial" panose="020B0604020202020204" pitchFamily="34" charset="0"/>
              </a:rPr>
              <a:t>Map the </a:t>
            </a:r>
            <a:r>
              <a:rPr lang="en-US" b="1" i="1" dirty="0" smtClean="0">
                <a:latin typeface="Arial" panose="020B0604020202020204" pitchFamily="34" charset="0"/>
                <a:cs typeface="Arial" panose="020B0604020202020204" pitchFamily="34" charset="0"/>
              </a:rPr>
              <a:t>project</a:t>
            </a:r>
            <a:r>
              <a:rPr lang="en-US" b="1" i="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Decide how to structure the project</a:t>
            </a:r>
          </a:p>
          <a:p>
            <a:pPr lvl="0">
              <a:spcAft>
                <a:spcPts val="1200"/>
              </a:spcAft>
            </a:pPr>
            <a:r>
              <a:rPr lang="en-US" b="1" i="1" dirty="0">
                <a:latin typeface="Arial" panose="020B0604020202020204" pitchFamily="34" charset="0"/>
                <a:cs typeface="Arial" panose="020B0604020202020204" pitchFamily="34" charset="0"/>
              </a:rPr>
              <a:t>Manage the </a:t>
            </a:r>
            <a:r>
              <a:rPr lang="en-US" b="1" i="1" dirty="0" smtClean="0">
                <a:latin typeface="Arial" panose="020B0604020202020204" pitchFamily="34" charset="0"/>
                <a:cs typeface="Arial" panose="020B0604020202020204" pitchFamily="34" charset="0"/>
              </a:rPr>
              <a:t>process</a:t>
            </a:r>
            <a:r>
              <a:rPr lang="en-US" b="1" i="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Develop tools </a:t>
            </a:r>
            <a:r>
              <a:rPr lang="en-US" dirty="0">
                <a:latin typeface="Arial" panose="020B0604020202020204" pitchFamily="34" charset="0"/>
                <a:cs typeface="Arial" panose="020B0604020202020204" pitchFamily="34" charset="0"/>
              </a:rPr>
              <a:t>and strategies for successful </a:t>
            </a:r>
            <a:r>
              <a:rPr lang="en-US" dirty="0" smtClean="0">
                <a:latin typeface="Arial" panose="020B0604020202020204" pitchFamily="34" charset="0"/>
                <a:cs typeface="Arial" panose="020B0604020202020204" pitchFamily="34" charset="0"/>
              </a:rPr>
              <a:t>projects</a:t>
            </a:r>
          </a:p>
          <a:p>
            <a:pPr marL="0" lvl="0" indent="0">
              <a:buNone/>
            </a:pPr>
            <a:endParaRPr lang="en-US" dirty="0" smtClean="0">
              <a:latin typeface="Arial" panose="020B0604020202020204" pitchFamily="34" charset="0"/>
              <a:cs typeface="Arial" panose="020B0604020202020204" pitchFamily="34" charset="0"/>
            </a:endParaRPr>
          </a:p>
          <a:p>
            <a:pPr marL="0" lvl="0" indent="0">
              <a:buNone/>
            </a:pPr>
            <a:r>
              <a:rPr lang="en-US" sz="2200" dirty="0">
                <a:latin typeface="Arial" panose="020B0604020202020204" pitchFamily="34" charset="0"/>
                <a:cs typeface="Arial" panose="020B0604020202020204" pitchFamily="34" charset="0"/>
                <a:hlinkClick r:id="rId2" action="ppaction://hlinkfile" tooltip=", 2007 #2019"/>
              </a:rPr>
              <a:t>"</a:t>
            </a:r>
            <a:r>
              <a:rPr lang="en-US" sz="1900" dirty="0">
                <a:latin typeface="Arial" panose="020B0604020202020204" pitchFamily="34" charset="0"/>
                <a:cs typeface="Arial" panose="020B0604020202020204" pitchFamily="34" charset="0"/>
                <a:hlinkClick r:id="rId2" action="ppaction://hlinkfile" tooltip=", 2007 #2019"/>
              </a:rPr>
              <a:t>Project-Based Learning Online Course and Instructor's Manual</a:t>
            </a:r>
            <a:r>
              <a:rPr lang="en-US" sz="2200" dirty="0">
                <a:hlinkClick r:id="rId2" action="ppaction://hlinkfile" tooltip=", 2007 #2019"/>
              </a:rPr>
              <a:t>," </a:t>
            </a:r>
            <a:r>
              <a:rPr lang="en-US" sz="2200" dirty="0" smtClean="0">
                <a:hlinkClick r:id="rId2" action="ppaction://hlinkfile" tooltip=", 2007 #2019"/>
              </a:rPr>
              <a:t>(2007)</a:t>
            </a:r>
            <a:endParaRPr lang="en-US" sz="2200" dirty="0"/>
          </a:p>
        </p:txBody>
      </p:sp>
    </p:spTree>
    <p:extLst>
      <p:ext uri="{BB962C8B-B14F-4D97-AF65-F5344CB8AC3E}">
        <p14:creationId xmlns:p14="http://schemas.microsoft.com/office/powerpoint/2010/main" val="2710272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Questions</a:t>
            </a: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3320" y="2606040"/>
            <a:ext cx="1956816" cy="3657600"/>
          </a:xfrm>
          <a:prstGeom prst="rect">
            <a:avLst/>
          </a:prstGeom>
        </p:spPr>
      </p:pic>
    </p:spTree>
    <p:extLst>
      <p:ext uri="{BB962C8B-B14F-4D97-AF65-F5344CB8AC3E}">
        <p14:creationId xmlns:p14="http://schemas.microsoft.com/office/powerpoint/2010/main" val="2849330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Stop by and see us ….</a:t>
            </a: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832104" y="1504110"/>
            <a:ext cx="4023360" cy="4951553"/>
          </a:xfrm>
        </p:spPr>
      </p:pic>
      <p:sp>
        <p:nvSpPr>
          <p:cNvPr id="3" name="TextBox 2"/>
          <p:cNvSpPr txBox="1"/>
          <p:nvPr/>
        </p:nvSpPr>
        <p:spPr>
          <a:xfrm>
            <a:off x="5246914" y="1511371"/>
            <a:ext cx="3668486" cy="4524315"/>
          </a:xfrm>
          <a:prstGeom prst="rect">
            <a:avLst/>
          </a:prstGeom>
          <a:noFill/>
        </p:spPr>
        <p:txBody>
          <a:bodyPr wrap="square" rtlCol="0">
            <a:spAutoFit/>
          </a:bodyPr>
          <a:lstStyle/>
          <a:p>
            <a:r>
              <a:rPr lang="en-US" sz="2000" b="1" dirty="0" smtClean="0"/>
              <a:t>Please contact us at:</a:t>
            </a:r>
          </a:p>
          <a:p>
            <a:endParaRPr lang="en-US" sz="2000" b="1" dirty="0" smtClean="0"/>
          </a:p>
          <a:p>
            <a:r>
              <a:rPr lang="en-US" sz="2000" b="1" dirty="0" smtClean="0"/>
              <a:t>Marshelia </a:t>
            </a:r>
            <a:r>
              <a:rPr lang="en-US" sz="2000" b="1" dirty="0"/>
              <a:t>Harris</a:t>
            </a:r>
          </a:p>
          <a:p>
            <a:r>
              <a:rPr lang="en-US" sz="2000" b="1" dirty="0">
                <a:hlinkClick r:id="rId3"/>
              </a:rPr>
              <a:t>mdharris@iun.edu</a:t>
            </a:r>
            <a:endParaRPr lang="en-US" sz="2000" b="1" dirty="0"/>
          </a:p>
          <a:p>
            <a:r>
              <a:rPr lang="en-US" sz="2000" b="1" dirty="0"/>
              <a:t>219.981.5630</a:t>
            </a:r>
          </a:p>
          <a:p>
            <a:endParaRPr lang="en-US" sz="2400" b="1" dirty="0"/>
          </a:p>
          <a:p>
            <a:r>
              <a:rPr lang="en-US" sz="2000" b="1" dirty="0" smtClean="0"/>
              <a:t>Andrea Tamburro</a:t>
            </a:r>
          </a:p>
          <a:p>
            <a:r>
              <a:rPr lang="en-US" sz="2000" b="1" dirty="0" smtClean="0">
                <a:hlinkClick r:id="rId4"/>
              </a:rPr>
              <a:t>atamburr@iun.edu</a:t>
            </a:r>
            <a:endParaRPr lang="en-US" sz="2000" b="1" dirty="0" smtClean="0"/>
          </a:p>
          <a:p>
            <a:r>
              <a:rPr lang="en-US" sz="2000" b="1" dirty="0" smtClean="0"/>
              <a:t>219.980.6703</a:t>
            </a:r>
          </a:p>
          <a:p>
            <a:endParaRPr lang="en-US" sz="2400" b="1" dirty="0"/>
          </a:p>
          <a:p>
            <a:r>
              <a:rPr lang="en-US" sz="2000" b="1" dirty="0" smtClean="0"/>
              <a:t>Dona </a:t>
            </a:r>
            <a:r>
              <a:rPr lang="en-US" sz="2000" b="1" dirty="0"/>
              <a:t>J. Young</a:t>
            </a:r>
          </a:p>
          <a:p>
            <a:r>
              <a:rPr lang="en-US" sz="2000" b="1" dirty="0">
                <a:latin typeface="Calibri,sans-serif"/>
                <a:hlinkClick r:id="rId5"/>
              </a:rPr>
              <a:t>dona.young@earthlink.net</a:t>
            </a:r>
            <a:endParaRPr lang="en-US" sz="2000" b="1" dirty="0">
              <a:latin typeface="Calibri,sans-serif"/>
            </a:endParaRPr>
          </a:p>
          <a:p>
            <a:r>
              <a:rPr lang="en-US" sz="2000" b="1" dirty="0"/>
              <a:t>219.763.9794</a:t>
            </a:r>
          </a:p>
          <a:p>
            <a:endParaRPr lang="en-US" sz="2000" b="1" dirty="0" smtClean="0"/>
          </a:p>
        </p:txBody>
      </p:sp>
    </p:spTree>
    <p:extLst>
      <p:ext uri="{BB962C8B-B14F-4D97-AF65-F5344CB8AC3E}">
        <p14:creationId xmlns:p14="http://schemas.microsoft.com/office/powerpoint/2010/main" val="1304843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Arial" panose="020B0604020202020204" pitchFamily="34" charset="0"/>
                <a:cs typeface="Arial" panose="020B0604020202020204" pitchFamily="34" charset="0"/>
              </a:rPr>
              <a:t>Our Mission</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914400" y="1981200"/>
            <a:ext cx="7772400" cy="4038600"/>
          </a:xfrm>
        </p:spPr>
        <p:txBody>
          <a:bodyPr/>
          <a:lstStyle/>
          <a:p>
            <a:pPr marL="0" indent="0">
              <a:buNone/>
            </a:pPr>
            <a:endParaRPr lang="en-US" b="1" dirty="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Take an integrative approach to improving our students’ </a:t>
            </a:r>
            <a:r>
              <a:rPr lang="en-US" sz="4000" b="1" i="1" dirty="0" smtClean="0">
                <a:latin typeface="Arial" panose="020B0604020202020204" pitchFamily="34" charset="0"/>
                <a:cs typeface="Arial" panose="020B0604020202020204" pitchFamily="34" charset="0"/>
              </a:rPr>
              <a:t>writing skills</a:t>
            </a:r>
            <a:r>
              <a:rPr lang="en-US" sz="4000" b="1" dirty="0" smtClean="0">
                <a:latin typeface="Arial" panose="020B0604020202020204" pitchFamily="34" charset="0"/>
                <a:cs typeface="Arial" panose="020B0604020202020204" pitchFamily="34" charset="0"/>
              </a:rPr>
              <a:t> and </a:t>
            </a:r>
            <a:r>
              <a:rPr lang="en-US" sz="4000" b="1" i="1" dirty="0" smtClean="0">
                <a:latin typeface="Arial" panose="020B0604020202020204" pitchFamily="34" charset="0"/>
                <a:cs typeface="Arial" panose="020B0604020202020204" pitchFamily="34" charset="0"/>
              </a:rPr>
              <a:t>critical thinking skills</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0220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About the Authors</a:t>
            </a:r>
            <a:br>
              <a:rPr lang="en-US" b="1" dirty="0"/>
            </a:br>
            <a:endParaRPr lang="en-US" b="1" dirty="0"/>
          </a:p>
        </p:txBody>
      </p:sp>
      <p:sp>
        <p:nvSpPr>
          <p:cNvPr id="3" name="Content Placeholder 2"/>
          <p:cNvSpPr>
            <a:spLocks noGrp="1"/>
          </p:cNvSpPr>
          <p:nvPr>
            <p:ph sz="quarter" idx="1"/>
          </p:nvPr>
        </p:nvSpPr>
        <p:spPr>
          <a:xfrm>
            <a:off x="504202" y="1222049"/>
            <a:ext cx="8123025" cy="5430853"/>
          </a:xfrm>
        </p:spPr>
        <p:txBody>
          <a:bodyPr>
            <a:normAutofit fontScale="25000" lnSpcReduction="20000"/>
          </a:bodyPr>
          <a:lstStyle/>
          <a:p>
            <a:pPr marL="0" indent="0">
              <a:buNone/>
            </a:pPr>
            <a:r>
              <a:rPr lang="en-US" dirty="0"/>
              <a:t> </a:t>
            </a:r>
            <a:endParaRPr lang="en-US" dirty="0" smtClean="0"/>
          </a:p>
          <a:p>
            <a:pPr>
              <a:lnSpc>
                <a:spcPct val="140000"/>
              </a:lnSpc>
            </a:pPr>
            <a:r>
              <a:rPr lang="en-US" sz="5000" b="1" i="1" dirty="0" smtClean="0">
                <a:latin typeface="Arial" panose="020B0604020202020204" pitchFamily="34" charset="0"/>
                <a:cs typeface="Arial" panose="020B0604020202020204" pitchFamily="34" charset="0"/>
              </a:rPr>
              <a:t>Dona Young, MA,</a:t>
            </a:r>
            <a:r>
              <a:rPr lang="en-US" sz="5000" dirty="0" smtClean="0">
                <a:latin typeface="Arial" panose="020B0604020202020204" pitchFamily="34" charset="0"/>
                <a:cs typeface="Arial" panose="020B0604020202020204" pitchFamily="34" charset="0"/>
              </a:rPr>
              <a:t> teaches professional writing online at Indiana University Northwest. She earned an MA in education from The University of Chicago and a BA in sociology from Northern Illinois University, with minors in secondary education and business education. Young believes that writing is a powerful learning tool and that learning shapes our lives; she is also the author of the following textbooks: </a:t>
            </a:r>
            <a:r>
              <a:rPr lang="en-US" sz="5000" i="1" dirty="0" smtClean="0">
                <a:latin typeface="Arial" panose="020B0604020202020204" pitchFamily="34" charset="0"/>
                <a:cs typeface="Arial" panose="020B0604020202020204" pitchFamily="34" charset="0"/>
              </a:rPr>
              <a:t>Business Communication and Writing </a:t>
            </a:r>
            <a:r>
              <a:rPr lang="en-US" sz="5000" dirty="0" smtClean="0">
                <a:latin typeface="Arial" panose="020B0604020202020204" pitchFamily="34" charset="0"/>
                <a:cs typeface="Arial" panose="020B0604020202020204" pitchFamily="34" charset="0"/>
              </a:rPr>
              <a:t>(Writer’s Toolkit Publishing, 2012),</a:t>
            </a:r>
            <a:r>
              <a:rPr lang="en-US" sz="5000" i="1" dirty="0" smtClean="0">
                <a:latin typeface="Arial" panose="020B0604020202020204" pitchFamily="34" charset="0"/>
                <a:cs typeface="Arial" panose="020B0604020202020204" pitchFamily="34" charset="0"/>
              </a:rPr>
              <a:t> Business English </a:t>
            </a:r>
            <a:r>
              <a:rPr lang="en-US" sz="5000" dirty="0" smtClean="0">
                <a:latin typeface="Arial" panose="020B0604020202020204" pitchFamily="34" charset="0"/>
                <a:cs typeface="Arial" panose="020B0604020202020204" pitchFamily="34" charset="0"/>
              </a:rPr>
              <a:t>(McGraw-Hill Higher Education, 2008), and</a:t>
            </a:r>
            <a:r>
              <a:rPr lang="en-US" sz="5000" i="1" dirty="0" smtClean="0">
                <a:latin typeface="Arial" panose="020B0604020202020204" pitchFamily="34" charset="0"/>
                <a:cs typeface="Arial" panose="020B0604020202020204" pitchFamily="34" charset="0"/>
              </a:rPr>
              <a:t> Foundations of Business Communication </a:t>
            </a:r>
            <a:r>
              <a:rPr lang="en-US" sz="5000" dirty="0" smtClean="0">
                <a:latin typeface="Arial" panose="020B0604020202020204" pitchFamily="34" charset="0"/>
                <a:cs typeface="Arial" panose="020B0604020202020204" pitchFamily="34" charset="0"/>
              </a:rPr>
              <a:t>(McGraw-Hill Irwin, 2006), among others.</a:t>
            </a:r>
          </a:p>
          <a:p>
            <a:pPr marL="0" indent="0">
              <a:lnSpc>
                <a:spcPct val="140000"/>
              </a:lnSpc>
              <a:buNone/>
            </a:pPr>
            <a:endParaRPr lang="en-US" sz="1200" dirty="0" smtClean="0">
              <a:latin typeface="Arial" panose="020B0604020202020204" pitchFamily="34" charset="0"/>
              <a:cs typeface="Arial" panose="020B0604020202020204" pitchFamily="34" charset="0"/>
            </a:endParaRPr>
          </a:p>
          <a:p>
            <a:pPr>
              <a:lnSpc>
                <a:spcPct val="140000"/>
              </a:lnSpc>
            </a:pPr>
            <a:r>
              <a:rPr lang="en-US" sz="5000" b="1" i="1" dirty="0" smtClean="0">
                <a:latin typeface="Arial" panose="020B0604020202020204" pitchFamily="34" charset="0"/>
                <a:cs typeface="Arial" panose="020B0604020202020204" pitchFamily="34" charset="0"/>
              </a:rPr>
              <a:t>Marshelia Harris, MSW,</a:t>
            </a:r>
            <a:r>
              <a:rPr lang="en-US" sz="5000" dirty="0" smtClean="0">
                <a:latin typeface="Arial" panose="020B0604020202020204" pitchFamily="34" charset="0"/>
                <a:cs typeface="Arial" panose="020B0604020202020204" pitchFamily="34" charset="0"/>
              </a:rPr>
              <a:t> teaches policy, administration, and child welfare across the bachelor and master of social work programs at Indiana University Northwest. Harris received her MSW from Indiana University Northwest and BS in graphic arts management from Indiana State University. She is a licensed child welfare specialist with the state of Illinois and has several years of administrative experience in social services. Harris has developed new programs, facilitated training sessions, and managed parenting and non-parenting youth programs, case management and clinical services, and program budgets. </a:t>
            </a:r>
          </a:p>
          <a:p>
            <a:pPr marL="0" indent="0">
              <a:lnSpc>
                <a:spcPct val="140000"/>
              </a:lnSpc>
              <a:buNone/>
            </a:pPr>
            <a:endParaRPr lang="en-US" sz="1600" dirty="0" smtClean="0">
              <a:latin typeface="Arial" panose="020B0604020202020204" pitchFamily="34" charset="0"/>
              <a:cs typeface="Arial" panose="020B0604020202020204" pitchFamily="34" charset="0"/>
            </a:endParaRPr>
          </a:p>
          <a:p>
            <a:pPr>
              <a:lnSpc>
                <a:spcPct val="140000"/>
              </a:lnSpc>
            </a:pPr>
            <a:r>
              <a:rPr lang="en-US" sz="5000" b="1" i="1" dirty="0" smtClean="0">
                <a:latin typeface="Arial" panose="020B0604020202020204" pitchFamily="34" charset="0"/>
                <a:cs typeface="Arial" panose="020B0604020202020204" pitchFamily="34" charset="0"/>
              </a:rPr>
              <a:t>Andrea Tamburro, </a:t>
            </a:r>
            <a:r>
              <a:rPr lang="en-US" sz="5000" b="1" i="1" dirty="0" err="1" smtClean="0">
                <a:latin typeface="Arial" panose="020B0604020202020204" pitchFamily="34" charset="0"/>
                <a:cs typeface="Arial" panose="020B0604020202020204" pitchFamily="34" charset="0"/>
              </a:rPr>
              <a:t>Ed.D</a:t>
            </a:r>
            <a:r>
              <a:rPr lang="en-US" sz="5000" b="1" i="1" dirty="0" smtClean="0">
                <a:latin typeface="Arial" panose="020B0604020202020204" pitchFamily="34" charset="0"/>
                <a:cs typeface="Arial" panose="020B0604020202020204" pitchFamily="34" charset="0"/>
              </a:rPr>
              <a:t>. and MSW, </a:t>
            </a:r>
            <a:r>
              <a:rPr lang="en-US" sz="5000" dirty="0" smtClean="0">
                <a:latin typeface="Arial" panose="020B0604020202020204" pitchFamily="34" charset="0"/>
                <a:cs typeface="Arial" panose="020B0604020202020204" pitchFamily="34" charset="0"/>
              </a:rPr>
              <a:t>is a member of the Shawnee Tribe and is the Bachelor of Social Work Program Director at Indiana University on the Northwest campus. She teaches policy, research, and practice. She earned her education doctorate from Simon Fraser University in British Columbia, Canada, and her master of social work through the University of Iowa. </a:t>
            </a:r>
            <a:r>
              <a:rPr lang="en-US" sz="5000" dirty="0" err="1" smtClean="0">
                <a:latin typeface="Arial" panose="020B0604020202020204" pitchFamily="34" charset="0"/>
                <a:cs typeface="Arial" panose="020B0604020202020204" pitchFamily="34" charset="0"/>
              </a:rPr>
              <a:t>Tamburro’s</a:t>
            </a:r>
            <a:r>
              <a:rPr lang="en-US" sz="5000" dirty="0" smtClean="0">
                <a:latin typeface="Arial" panose="020B0604020202020204" pitchFamily="34" charset="0"/>
                <a:cs typeface="Arial" panose="020B0604020202020204" pitchFamily="34" charset="0"/>
              </a:rPr>
              <a:t> main research area is indigenous social work education; her practice areas include child welfare, mental health, domestic violence, and criminal justice. </a:t>
            </a:r>
          </a:p>
          <a:p>
            <a:pPr marL="0" indent="0">
              <a:lnSpc>
                <a:spcPct val="140000"/>
              </a:lnSpc>
              <a:buNone/>
            </a:pPr>
            <a:endParaRPr lang="en-US" sz="5000" dirty="0">
              <a:latin typeface="Arial" panose="020B0604020202020204" pitchFamily="34" charset="0"/>
              <a:cs typeface="Arial" panose="020B0604020202020204" pitchFamily="34" charset="0"/>
            </a:endParaRPr>
          </a:p>
          <a:p>
            <a:pPr marL="0" indent="0">
              <a:lnSpc>
                <a:spcPct val="140000"/>
              </a:lnSpc>
              <a:buNone/>
            </a:pPr>
            <a:endParaRPr lang="en-US" sz="4300" dirty="0"/>
          </a:p>
          <a:p>
            <a:pPr marL="0" indent="0">
              <a:lnSpc>
                <a:spcPct val="140000"/>
              </a:lnSpc>
              <a:buNone/>
            </a:pPr>
            <a:endParaRPr lang="en-US" sz="4300" dirty="0"/>
          </a:p>
        </p:txBody>
      </p:sp>
    </p:spTree>
    <p:extLst>
      <p:ext uri="{BB962C8B-B14F-4D97-AF65-F5344CB8AC3E}">
        <p14:creationId xmlns:p14="http://schemas.microsoft.com/office/powerpoint/2010/main" val="3145257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621486" cy="2166257"/>
          </a:xfrm>
        </p:spPr>
        <p:txBody>
          <a:bodyPr>
            <a:noAutofit/>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sz="4400" b="1" dirty="0" smtClean="0">
                <a:latin typeface="Arial" panose="020B0604020202020204" pitchFamily="34" charset="0"/>
                <a:cs typeface="Arial" panose="020B0604020202020204" pitchFamily="34" charset="0"/>
              </a:rPr>
              <a:t>What’s </a:t>
            </a:r>
            <a:r>
              <a:rPr lang="en-US" sz="4400" b="1" dirty="0">
                <a:latin typeface="Arial" panose="020B0604020202020204" pitchFamily="34" charset="0"/>
                <a:cs typeface="Arial" panose="020B0604020202020204" pitchFamily="34" charset="0"/>
              </a:rPr>
              <a:t>difficult about teaching writing in a social work curriculum? </a:t>
            </a:r>
            <a:endParaRPr lang="en-US" dirty="0"/>
          </a:p>
        </p:txBody>
      </p:sp>
      <p:sp>
        <p:nvSpPr>
          <p:cNvPr id="3" name="Content Placeholder 2"/>
          <p:cNvSpPr>
            <a:spLocks noGrp="1"/>
          </p:cNvSpPr>
          <p:nvPr>
            <p:ph type="body" idx="1"/>
          </p:nvPr>
        </p:nvSpPr>
        <p:spPr>
          <a:xfrm>
            <a:off x="518746" y="3191607"/>
            <a:ext cx="8414239" cy="1433148"/>
          </a:xfrm>
        </p:spPr>
        <p:txBody>
          <a:bodyPr>
            <a:normAutofit fontScale="47500" lnSpcReduction="20000"/>
          </a:bodyPr>
          <a:lstStyle/>
          <a:p>
            <a:pPr marL="0" indent="0">
              <a:buNone/>
            </a:pPr>
            <a:endParaRPr lang="en-US" sz="4000" b="1" dirty="0">
              <a:latin typeface="Arial" panose="020B0604020202020204" pitchFamily="34" charset="0"/>
              <a:cs typeface="Arial" panose="020B0604020202020204" pitchFamily="34" charset="0"/>
            </a:endParaRPr>
          </a:p>
          <a:p>
            <a:pPr marL="0" indent="0">
              <a:buNone/>
            </a:pPr>
            <a:r>
              <a:rPr lang="en-US" sz="9300" b="1" i="1" dirty="0" smtClean="0">
                <a:latin typeface="Arial" panose="020B0604020202020204" pitchFamily="34" charset="0"/>
                <a:cs typeface="Arial" panose="020B0604020202020204" pitchFamily="34" charset="0"/>
              </a:rPr>
              <a:t>What challenges do you face? </a:t>
            </a:r>
            <a:endParaRPr lang="en-US" sz="9300" b="1" i="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99207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Arial" panose="020B0604020202020204" pitchFamily="34" charset="0"/>
                <a:cs typeface="Arial" panose="020B0604020202020204" pitchFamily="34" charset="0"/>
              </a:rPr>
              <a:t>Social Work Curriculum</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31984" y="1790700"/>
            <a:ext cx="7772400" cy="4572000"/>
          </a:xfrm>
        </p:spPr>
        <p:txBody>
          <a:bodyPr>
            <a:normAutofit fontScale="92500" lnSpcReduction="10000"/>
          </a:bodyPr>
          <a:lstStyle/>
          <a:p>
            <a:r>
              <a:rPr lang="en-US" b="1" dirty="0" smtClean="0">
                <a:latin typeface="Arial" panose="020B0604020202020204" pitchFamily="34" charset="0"/>
                <a:cs typeface="Arial" panose="020B0604020202020204" pitchFamily="34" charset="0"/>
              </a:rPr>
              <a:t>Case-Based Learning – </a:t>
            </a:r>
            <a:r>
              <a:rPr lang="en-US" dirty="0" smtClean="0">
                <a:latin typeface="Arial" panose="020B0604020202020204" pitchFamily="34" charset="0"/>
                <a:cs typeface="Arial" panose="020B0604020202020204" pitchFamily="34" charset="0"/>
              </a:rPr>
              <a:t>applying scenarios, role playing, experiential</a:t>
            </a:r>
          </a:p>
          <a:p>
            <a:pPr marL="0" indent="0">
              <a:buNone/>
            </a:pPr>
            <a:r>
              <a:rPr lang="en-US" sz="1200" b="1"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Problem-Based Learning – </a:t>
            </a:r>
            <a:r>
              <a:rPr lang="en-US" dirty="0" smtClean="0">
                <a:latin typeface="Arial" panose="020B0604020202020204" pitchFamily="34" charset="0"/>
                <a:cs typeface="Arial" panose="020B0604020202020204" pitchFamily="34" charset="0"/>
              </a:rPr>
              <a:t>resolving an issue or finding solutions, experiential</a:t>
            </a:r>
          </a:p>
          <a:p>
            <a:pPr marL="0" indent="0">
              <a:buNone/>
            </a:pPr>
            <a:endParaRPr lang="en-US" sz="1200"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Inquiry-Based Learning – </a:t>
            </a:r>
            <a:r>
              <a:rPr lang="en-US" dirty="0" smtClean="0">
                <a:latin typeface="Arial" panose="020B0604020202020204" pitchFamily="34" charset="0"/>
                <a:cs typeface="Arial" panose="020B0604020202020204" pitchFamily="34" charset="0"/>
              </a:rPr>
              <a:t>solving or resolving questions</a:t>
            </a:r>
          </a:p>
          <a:p>
            <a:pPr marL="0" indent="0">
              <a:buNone/>
            </a:pPr>
            <a:endParaRPr lang="en-US" sz="1200" b="1" dirty="0" smtClean="0">
              <a:latin typeface="Arial" panose="020B0604020202020204" pitchFamily="34" charset="0"/>
              <a:cs typeface="Arial" panose="020B0604020202020204" pitchFamily="34" charset="0"/>
            </a:endParaRPr>
          </a:p>
          <a:p>
            <a:r>
              <a:rPr lang="en-US" b="1" i="1" dirty="0" smtClean="0">
                <a:latin typeface="Arial" panose="020B0604020202020204" pitchFamily="34" charset="0"/>
                <a:cs typeface="Arial" panose="020B0604020202020204" pitchFamily="34" charset="0"/>
              </a:rPr>
              <a:t>Project-Based Learning </a:t>
            </a:r>
            <a:r>
              <a:rPr lang="en-US" b="1" dirty="0" smtClean="0">
                <a:latin typeface="Arial" panose="020B0604020202020204" pitchFamily="34" charset="0"/>
                <a:cs typeface="Arial" panose="020B0604020202020204" pitchFamily="34" charset="0"/>
              </a:rPr>
              <a:t>– solving problems, building skill, experiential (but not as obvious to the student) </a:t>
            </a:r>
          </a:p>
          <a:p>
            <a:pPr marL="0" indent="0">
              <a:buNone/>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Example: Literature Review</a:t>
            </a:r>
          </a:p>
        </p:txBody>
      </p:sp>
    </p:spTree>
    <p:extLst>
      <p:ext uri="{BB962C8B-B14F-4D97-AF65-F5344CB8AC3E}">
        <p14:creationId xmlns:p14="http://schemas.microsoft.com/office/powerpoint/2010/main" val="3932993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Arial" panose="020B0604020202020204" pitchFamily="34" charset="0"/>
                <a:cs typeface="Arial" panose="020B0604020202020204" pitchFamily="34" charset="0"/>
              </a:rPr>
              <a:t>Project-Based Learning</a:t>
            </a:r>
          </a:p>
        </p:txBody>
      </p:sp>
      <p:sp>
        <p:nvSpPr>
          <p:cNvPr id="3" name="Content Placeholder 2"/>
          <p:cNvSpPr>
            <a:spLocks noGrp="1"/>
          </p:cNvSpPr>
          <p:nvPr>
            <p:ph idx="1"/>
          </p:nvPr>
        </p:nvSpPr>
        <p:spPr>
          <a:xfrm>
            <a:off x="923192" y="1861876"/>
            <a:ext cx="7772400" cy="4430486"/>
          </a:xfrm>
        </p:spPr>
        <p:txBody>
          <a:bodyPr>
            <a:normAutofit/>
          </a:bodyPr>
          <a:lstStyle/>
          <a:p>
            <a:r>
              <a:rPr lang="en-CA" sz="3200" b="1" dirty="0">
                <a:latin typeface="Arial" panose="020B0604020202020204" pitchFamily="34" charset="0"/>
                <a:cs typeface="Arial" panose="020B0604020202020204" pitchFamily="34" charset="0"/>
              </a:rPr>
              <a:t>Instructor develops a framework for a project that </a:t>
            </a:r>
            <a:r>
              <a:rPr lang="en-CA" sz="3200" b="1" dirty="0" smtClean="0">
                <a:latin typeface="Arial" panose="020B0604020202020204" pitchFamily="34" charset="0"/>
                <a:cs typeface="Arial" panose="020B0604020202020204" pitchFamily="34" charset="0"/>
              </a:rPr>
              <a:t>helps </a:t>
            </a:r>
            <a:r>
              <a:rPr lang="en-CA" sz="3200" b="1" dirty="0">
                <a:latin typeface="Arial" panose="020B0604020202020204" pitchFamily="34" charset="0"/>
                <a:cs typeface="Arial" panose="020B0604020202020204" pitchFamily="34" charset="0"/>
              </a:rPr>
              <a:t>students learn information and improve </a:t>
            </a:r>
            <a:r>
              <a:rPr lang="en-CA" sz="3200" b="1" dirty="0" smtClean="0">
                <a:latin typeface="Arial" panose="020B0604020202020204" pitchFamily="34" charset="0"/>
                <a:cs typeface="Arial" panose="020B0604020202020204" pitchFamily="34" charset="0"/>
              </a:rPr>
              <a:t>skills.</a:t>
            </a:r>
          </a:p>
          <a:p>
            <a:pPr marL="0" indent="0">
              <a:buNone/>
            </a:pPr>
            <a:endParaRPr lang="en-CA" sz="3600" b="1" dirty="0" smtClean="0">
              <a:latin typeface="Arial" panose="020B0604020202020204" pitchFamily="34" charset="0"/>
              <a:cs typeface="Arial" panose="020B0604020202020204" pitchFamily="34" charset="0"/>
            </a:endParaRPr>
          </a:p>
          <a:p>
            <a:r>
              <a:rPr lang="en-CA" sz="3200" b="1" dirty="0" smtClean="0">
                <a:latin typeface="Arial" panose="020B0604020202020204" pitchFamily="34" charset="0"/>
                <a:cs typeface="Arial" panose="020B0604020202020204" pitchFamily="34" charset="0"/>
              </a:rPr>
              <a:t>The value and importance of the information and skills may not be obvious to the students.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864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What is Project-Based Learning?</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49569" y="1529861"/>
            <a:ext cx="8273562" cy="4818185"/>
          </a:xfrm>
        </p:spPr>
        <p:txBody>
          <a:bodyPr>
            <a:normAutofit fontScale="92500"/>
          </a:bodyPr>
          <a:lstStyle/>
          <a:p>
            <a:pPr>
              <a:spcAft>
                <a:spcPts val="1200"/>
              </a:spcAft>
            </a:pPr>
            <a:r>
              <a:rPr lang="en-US" b="1" dirty="0" smtClean="0">
                <a:latin typeface="Arial" panose="020B0604020202020204" pitchFamily="34" charset="0"/>
                <a:cs typeface="Arial" panose="020B0604020202020204" pitchFamily="34" charset="0"/>
              </a:rPr>
              <a:t>Goals</a:t>
            </a:r>
          </a:p>
          <a:p>
            <a:pPr>
              <a:spcAft>
                <a:spcPts val="1200"/>
              </a:spcAft>
            </a:pPr>
            <a:r>
              <a:rPr lang="en-US" b="1" dirty="0" smtClean="0">
                <a:latin typeface="Arial" panose="020B0604020202020204" pitchFamily="34" charset="0"/>
                <a:cs typeface="Arial" panose="020B0604020202020204" pitchFamily="34" charset="0"/>
              </a:rPr>
              <a:t>Rationale</a:t>
            </a:r>
          </a:p>
          <a:p>
            <a:pPr>
              <a:spcAft>
                <a:spcPts val="1200"/>
              </a:spcAft>
            </a:pPr>
            <a:r>
              <a:rPr lang="en-US" b="1" dirty="0" smtClean="0">
                <a:latin typeface="Arial" panose="020B0604020202020204" pitchFamily="34" charset="0"/>
                <a:cs typeface="Arial" panose="020B0604020202020204" pitchFamily="34" charset="0"/>
              </a:rPr>
              <a:t>Competencies </a:t>
            </a:r>
          </a:p>
          <a:p>
            <a:pPr>
              <a:spcAft>
                <a:spcPts val="1200"/>
              </a:spcAft>
            </a:pPr>
            <a:r>
              <a:rPr lang="en-US" b="1" dirty="0" smtClean="0">
                <a:latin typeface="Arial" panose="020B0604020202020204" pitchFamily="34" charset="0"/>
                <a:cs typeface="Arial" panose="020B0604020202020204" pitchFamily="34" charset="0"/>
              </a:rPr>
              <a:t>Expected outcomes</a:t>
            </a:r>
          </a:p>
          <a:p>
            <a:pPr>
              <a:spcAft>
                <a:spcPts val="1200"/>
              </a:spcAft>
            </a:pPr>
            <a:r>
              <a:rPr lang="en-US" b="1" dirty="0">
                <a:latin typeface="Arial" panose="020B0604020202020204" pitchFamily="34" charset="0"/>
                <a:cs typeface="Arial" panose="020B0604020202020204" pitchFamily="34" charset="0"/>
              </a:rPr>
              <a:t>F</a:t>
            </a:r>
            <a:r>
              <a:rPr lang="en-US" b="1" dirty="0" smtClean="0">
                <a:latin typeface="Arial" panose="020B0604020202020204" pitchFamily="34" charset="0"/>
                <a:cs typeface="Arial" panose="020B0604020202020204" pitchFamily="34" charset="0"/>
              </a:rPr>
              <a:t>ramework </a:t>
            </a:r>
          </a:p>
          <a:p>
            <a:pPr>
              <a:spcAft>
                <a:spcPts val="1200"/>
              </a:spcAft>
            </a:pPr>
            <a:r>
              <a:rPr lang="en-US" b="1" dirty="0" smtClean="0">
                <a:latin typeface="Arial" panose="020B0604020202020204" pitchFamily="34" charset="0"/>
                <a:cs typeface="Arial" panose="020B0604020202020204" pitchFamily="34" charset="0"/>
              </a:rPr>
              <a:t>Steps or increments (incremental learning)</a:t>
            </a:r>
            <a:endParaRPr lang="en-US" b="1" dirty="0">
              <a:latin typeface="Arial" panose="020B0604020202020204" pitchFamily="34" charset="0"/>
              <a:cs typeface="Arial" panose="020B0604020202020204" pitchFamily="34" charset="0"/>
            </a:endParaRPr>
          </a:p>
          <a:p>
            <a:pPr>
              <a:spcAft>
                <a:spcPts val="1200"/>
              </a:spcAft>
            </a:pPr>
            <a:r>
              <a:rPr lang="en-US" b="1" dirty="0" smtClean="0">
                <a:latin typeface="Arial" panose="020B0604020202020204" pitchFamily="34" charset="0"/>
                <a:cs typeface="Arial" panose="020B0604020202020204" pitchFamily="34" charset="0"/>
              </a:rPr>
              <a:t>Regular feedback (at intervals coinciding with steps)</a:t>
            </a:r>
          </a:p>
          <a:p>
            <a:pPr>
              <a:spcAft>
                <a:spcPts val="1200"/>
              </a:spcAft>
            </a:pPr>
            <a:r>
              <a:rPr lang="en-US" b="1" dirty="0" smtClean="0">
                <a:latin typeface="Arial" panose="020B0604020202020204" pitchFamily="34" charset="0"/>
                <a:cs typeface="Arial" panose="020B0604020202020204" pitchFamily="34" charset="0"/>
              </a:rPr>
              <a:t>Skill building</a:t>
            </a:r>
          </a:p>
          <a:p>
            <a:pPr marL="0" indent="0">
              <a:spcAft>
                <a:spcPts val="1200"/>
              </a:spcAft>
              <a:buNone/>
            </a:pPr>
            <a:endParaRPr lang="en-US" b="1" dirty="0" smtClean="0"/>
          </a:p>
          <a:p>
            <a:endParaRPr lang="en-US" dirty="0"/>
          </a:p>
        </p:txBody>
      </p:sp>
    </p:spTree>
    <p:extLst>
      <p:ext uri="{BB962C8B-B14F-4D97-AF65-F5344CB8AC3E}">
        <p14:creationId xmlns:p14="http://schemas.microsoft.com/office/powerpoint/2010/main" val="1811363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The </a:t>
            </a:r>
            <a:r>
              <a:rPr lang="en-US" sz="3200" b="1" i="1" dirty="0" smtClean="0">
                <a:latin typeface="Arial" panose="020B0604020202020204" pitchFamily="34" charset="0"/>
                <a:cs typeface="Arial" panose="020B0604020202020204" pitchFamily="34" charset="0"/>
              </a:rPr>
              <a:t>Why</a:t>
            </a:r>
            <a:r>
              <a:rPr lang="en-US" sz="3200" b="1" dirty="0" smtClean="0">
                <a:latin typeface="Arial" panose="020B0604020202020204" pitchFamily="34" charset="0"/>
                <a:cs typeface="Arial" panose="020B0604020202020204" pitchFamily="34" charset="0"/>
              </a:rPr>
              <a:t> and </a:t>
            </a:r>
            <a:r>
              <a:rPr lang="en-US" sz="3200" b="1" i="1" dirty="0" smtClean="0">
                <a:latin typeface="Arial" panose="020B0604020202020204" pitchFamily="34" charset="0"/>
                <a:cs typeface="Arial" panose="020B0604020202020204" pitchFamily="34" charset="0"/>
              </a:rPr>
              <a:t>When</a:t>
            </a:r>
            <a:r>
              <a:rPr lang="en-US" sz="3200" b="1" dirty="0" smtClean="0">
                <a:latin typeface="Arial" panose="020B0604020202020204" pitchFamily="34" charset="0"/>
                <a:cs typeface="Arial" panose="020B0604020202020204" pitchFamily="34" charset="0"/>
              </a:rPr>
              <a:t> of</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 Project-Based Learning</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6603" y="1834171"/>
            <a:ext cx="7886700" cy="4351338"/>
          </a:xfrm>
        </p:spPr>
        <p:txBody>
          <a:bodyPr>
            <a:normAutofit/>
          </a:bodyPr>
          <a:lstStyle/>
          <a:p>
            <a:pPr marL="0" indent="0">
              <a:buNone/>
            </a:pPr>
            <a:r>
              <a:rPr lang="en-CA" b="1" dirty="0">
                <a:latin typeface="Arial" panose="020B0604020202020204" pitchFamily="34" charset="0"/>
                <a:cs typeface="Arial" panose="020B0604020202020204" pitchFamily="34" charset="0"/>
              </a:rPr>
              <a:t>Projects help students understand why they need the knowledge and skills they identify as essential to completing the projects</a:t>
            </a:r>
            <a:r>
              <a:rPr lang="en-CA" b="1" dirty="0" smtClean="0">
                <a:latin typeface="Arial" panose="020B0604020202020204" pitchFamily="34" charset="0"/>
                <a:cs typeface="Arial" panose="020B0604020202020204" pitchFamily="34" charset="0"/>
              </a:rPr>
              <a:t>.</a:t>
            </a:r>
          </a:p>
          <a:p>
            <a:pPr marL="0" indent="0">
              <a:buNone/>
            </a:pPr>
            <a:endParaRPr lang="en-CA" b="1" dirty="0">
              <a:latin typeface="Arial" panose="020B0604020202020204" pitchFamily="34" charset="0"/>
              <a:cs typeface="Arial" panose="020B0604020202020204" pitchFamily="34" charset="0"/>
            </a:endParaRPr>
          </a:p>
          <a:p>
            <a:pPr lvl="0"/>
            <a:r>
              <a:rPr lang="en-US" b="1" dirty="0" smtClean="0">
                <a:solidFill>
                  <a:prstClr val="black"/>
                </a:solidFill>
                <a:latin typeface="Arial" panose="020B0604020202020204" pitchFamily="34" charset="0"/>
                <a:cs typeface="Arial" panose="020B0604020202020204" pitchFamily="34" charset="0"/>
              </a:rPr>
              <a:t>Recognize </a:t>
            </a:r>
            <a:r>
              <a:rPr lang="en-US" b="1" dirty="0">
                <a:solidFill>
                  <a:prstClr val="black"/>
                </a:solidFill>
                <a:latin typeface="Arial" panose="020B0604020202020204" pitchFamily="34" charset="0"/>
                <a:cs typeface="Arial" panose="020B0604020202020204" pitchFamily="34" charset="0"/>
              </a:rPr>
              <a:t>and fill </a:t>
            </a:r>
            <a:r>
              <a:rPr lang="en-US" b="1" i="1" dirty="0">
                <a:solidFill>
                  <a:prstClr val="black"/>
                </a:solidFill>
                <a:latin typeface="Arial" panose="020B0604020202020204" pitchFamily="34" charset="0"/>
                <a:cs typeface="Arial" panose="020B0604020202020204" pitchFamily="34" charset="0"/>
              </a:rPr>
              <a:t>learning gaps</a:t>
            </a:r>
          </a:p>
          <a:p>
            <a:r>
              <a:rPr lang="en-US" b="1" dirty="0" smtClean="0">
                <a:latin typeface="Arial" panose="020B0604020202020204" pitchFamily="34" charset="0"/>
                <a:cs typeface="Arial" panose="020B0604020202020204" pitchFamily="34" charset="0"/>
              </a:rPr>
              <a:t>Improve motivation</a:t>
            </a:r>
          </a:p>
          <a:p>
            <a:pPr lvl="0"/>
            <a:r>
              <a:rPr lang="en-US" b="1" dirty="0" smtClean="0">
                <a:solidFill>
                  <a:prstClr val="black"/>
                </a:solidFill>
                <a:latin typeface="Arial" panose="020B0604020202020204" pitchFamily="34" charset="0"/>
                <a:cs typeface="Arial" panose="020B0604020202020204" pitchFamily="34" charset="0"/>
              </a:rPr>
              <a:t>Increase </a:t>
            </a:r>
            <a:r>
              <a:rPr lang="en-US" b="1" dirty="0">
                <a:solidFill>
                  <a:prstClr val="black"/>
                </a:solidFill>
                <a:latin typeface="Arial" panose="020B0604020202020204" pitchFamily="34" charset="0"/>
                <a:cs typeface="Arial" panose="020B0604020202020204" pitchFamily="34" charset="0"/>
              </a:rPr>
              <a:t>retention and graduation</a:t>
            </a:r>
          </a:p>
          <a:p>
            <a:r>
              <a:rPr lang="en-CA" b="1" dirty="0" smtClean="0">
                <a:latin typeface="Arial" panose="020B0604020202020204" pitchFamily="34" charset="0"/>
                <a:cs typeface="Arial" panose="020B0604020202020204" pitchFamily="34" charset="0"/>
              </a:rPr>
              <a:t>Transfer learning to </a:t>
            </a:r>
            <a:r>
              <a:rPr lang="en-CA" b="1" dirty="0">
                <a:latin typeface="Arial" panose="020B0604020202020204" pitchFamily="34" charset="0"/>
                <a:cs typeface="Arial" panose="020B0604020202020204" pitchFamily="34" charset="0"/>
              </a:rPr>
              <a:t>new </a:t>
            </a:r>
            <a:r>
              <a:rPr lang="en-CA" b="1" dirty="0" smtClean="0">
                <a:latin typeface="Arial" panose="020B0604020202020204" pitchFamily="34" charset="0"/>
                <a:cs typeface="Arial" panose="020B0604020202020204" pitchFamily="34" charset="0"/>
              </a:rPr>
              <a:t>projects</a:t>
            </a:r>
          </a:p>
          <a:p>
            <a:r>
              <a:rPr lang="en-CA" b="1" dirty="0" smtClean="0">
                <a:latin typeface="Arial" panose="020B0604020202020204" pitchFamily="34" charset="0"/>
                <a:cs typeface="Arial" panose="020B0604020202020204" pitchFamily="34" charset="0"/>
              </a:rPr>
              <a:t>Meet the needs of </a:t>
            </a:r>
            <a:r>
              <a:rPr lang="en-CA" b="1" i="1" dirty="0" smtClean="0">
                <a:latin typeface="Arial" panose="020B0604020202020204" pitchFamily="34" charset="0"/>
                <a:cs typeface="Arial" panose="020B0604020202020204" pitchFamily="34" charset="0"/>
              </a:rPr>
              <a:t>global</a:t>
            </a:r>
            <a:r>
              <a:rPr lang="en-CA" b="1" dirty="0" smtClean="0">
                <a:latin typeface="Arial" panose="020B0604020202020204" pitchFamily="34" charset="0"/>
                <a:cs typeface="Arial" panose="020B0604020202020204" pitchFamily="34" charset="0"/>
              </a:rPr>
              <a:t> and </a:t>
            </a:r>
            <a:r>
              <a:rPr lang="en-CA" b="1" i="1" dirty="0" smtClean="0">
                <a:latin typeface="Arial" panose="020B0604020202020204" pitchFamily="34" charset="0"/>
                <a:cs typeface="Arial" panose="020B0604020202020204" pitchFamily="34" charset="0"/>
              </a:rPr>
              <a:t>analytic</a:t>
            </a:r>
            <a:r>
              <a:rPr lang="en-CA" b="1" dirty="0" smtClean="0">
                <a:latin typeface="Arial" panose="020B0604020202020204" pitchFamily="34" charset="0"/>
                <a:cs typeface="Arial" panose="020B0604020202020204" pitchFamily="34" charset="0"/>
              </a:rPr>
              <a:t> learners</a:t>
            </a:r>
          </a:p>
          <a:p>
            <a:pPr marL="0" indent="0">
              <a:buNone/>
            </a:pPr>
            <a:endParaRPr lang="en-US" dirty="0"/>
          </a:p>
        </p:txBody>
      </p:sp>
    </p:spTree>
    <p:extLst>
      <p:ext uri="{BB962C8B-B14F-4D97-AF65-F5344CB8AC3E}">
        <p14:creationId xmlns:p14="http://schemas.microsoft.com/office/powerpoint/2010/main" val="434249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Global and Analytic Learners</a:t>
            </a:r>
            <a:endParaRPr lang="en-US" b="1" dirty="0"/>
          </a:p>
        </p:txBody>
      </p:sp>
      <p:sp>
        <p:nvSpPr>
          <p:cNvPr id="3" name="Content Placeholder 2"/>
          <p:cNvSpPr>
            <a:spLocks noGrp="1"/>
          </p:cNvSpPr>
          <p:nvPr>
            <p:ph sz="quarter" idx="1"/>
          </p:nvPr>
        </p:nvSpPr>
        <p:spPr>
          <a:xfrm>
            <a:off x="888023" y="2083777"/>
            <a:ext cx="7948245" cy="4586654"/>
          </a:xfrm>
        </p:spPr>
        <p:txBody>
          <a:bodyPr/>
          <a:lstStyle/>
          <a:p>
            <a:r>
              <a:rPr lang="en-CA" b="1" i="1" dirty="0" smtClean="0">
                <a:latin typeface="Arial" panose="020B0604020202020204" pitchFamily="34" charset="0"/>
                <a:cs typeface="Arial" panose="020B0604020202020204" pitchFamily="34" charset="0"/>
              </a:rPr>
              <a:t>Global learners </a:t>
            </a:r>
            <a:r>
              <a:rPr lang="en-CA" b="1" dirty="0" smtClean="0">
                <a:latin typeface="Arial" panose="020B0604020202020204" pitchFamily="34" charset="0"/>
                <a:cs typeface="Arial" panose="020B0604020202020204" pitchFamily="34" charset="0"/>
              </a:rPr>
              <a:t>need to see the whole picture – they need the entire map of the project.</a:t>
            </a:r>
          </a:p>
          <a:p>
            <a:pPr marL="0" indent="0">
              <a:buNone/>
            </a:pPr>
            <a:endParaRPr lang="en-CA" b="1" dirty="0" smtClean="0">
              <a:latin typeface="Arial" panose="020B0604020202020204" pitchFamily="34" charset="0"/>
              <a:cs typeface="Arial" panose="020B0604020202020204" pitchFamily="34" charset="0"/>
            </a:endParaRPr>
          </a:p>
          <a:p>
            <a:r>
              <a:rPr lang="en-CA" b="1" i="1" dirty="0" smtClean="0">
                <a:latin typeface="Arial" panose="020B0604020202020204" pitchFamily="34" charset="0"/>
                <a:cs typeface="Arial" panose="020B0604020202020204" pitchFamily="34" charset="0"/>
              </a:rPr>
              <a:t>Analytic learners </a:t>
            </a:r>
            <a:r>
              <a:rPr lang="en-CA" b="1" dirty="0" smtClean="0">
                <a:latin typeface="Arial" panose="020B0604020202020204" pitchFamily="34" charset="0"/>
                <a:cs typeface="Arial" panose="020B0604020202020204" pitchFamily="34" charset="0"/>
              </a:rPr>
              <a:t>need the details – their learning is reinforced by the step-by-step details.</a:t>
            </a:r>
          </a:p>
          <a:p>
            <a:pPr marL="0" indent="0">
              <a:buNone/>
            </a:pPr>
            <a:endParaRPr lang="en-US" b="1" dirty="0"/>
          </a:p>
        </p:txBody>
      </p:sp>
    </p:spTree>
    <p:extLst>
      <p:ext uri="{BB962C8B-B14F-4D97-AF65-F5344CB8AC3E}">
        <p14:creationId xmlns:p14="http://schemas.microsoft.com/office/powerpoint/2010/main" val="12344075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D34817"/>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1036</TotalTime>
  <Words>784</Words>
  <Application>Microsoft Office PowerPoint</Application>
  <PresentationFormat>On-screen Show (4:3)</PresentationFormat>
  <Paragraphs>222</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Calibri,sans-serif</vt:lpstr>
      <vt:lpstr>Calibri</vt:lpstr>
      <vt:lpstr>Perpetua</vt:lpstr>
      <vt:lpstr>Berlin Sans FB Demi</vt:lpstr>
      <vt:lpstr>Times New Roman</vt:lpstr>
      <vt:lpstr>Franklin Gothic Book</vt:lpstr>
      <vt:lpstr>Arial Black</vt:lpstr>
      <vt:lpstr>Wingdings 2</vt:lpstr>
      <vt:lpstr>Equity</vt:lpstr>
      <vt:lpstr>PowerPoint Presentation</vt:lpstr>
      <vt:lpstr>Our Process – Our Team</vt:lpstr>
      <vt:lpstr>Our Mission</vt:lpstr>
      <vt:lpstr>  What’s difficult about teaching writing in a social work curriculum? </vt:lpstr>
      <vt:lpstr>Social Work Curriculum</vt:lpstr>
      <vt:lpstr>Project-Based Learning</vt:lpstr>
      <vt:lpstr>What is Project-Based Learning?</vt:lpstr>
      <vt:lpstr>The Why and When of  Project-Based Learning</vt:lpstr>
      <vt:lpstr>Global and Analytic Learners</vt:lpstr>
      <vt:lpstr>Project-Based Learning</vt:lpstr>
      <vt:lpstr>Project-Based Literature Review</vt:lpstr>
      <vt:lpstr>Step 3: Synthesize 10 Articles</vt:lpstr>
      <vt:lpstr>Steps 4 through 6 . . . </vt:lpstr>
      <vt:lpstr>Step 7: Final Literature Review</vt:lpstr>
      <vt:lpstr>Documentation in the Field</vt:lpstr>
      <vt:lpstr>Classroom Writing Activities</vt:lpstr>
      <vt:lpstr>Intensive Writing Courses</vt:lpstr>
      <vt:lpstr>PowerPoint Presentation</vt:lpstr>
      <vt:lpstr>Editor’s Block</vt:lpstr>
      <vt:lpstr>What’s the solution?</vt:lpstr>
      <vt:lpstr>Compose Fearlessly</vt:lpstr>
      <vt:lpstr>Mind Maps</vt:lpstr>
      <vt:lpstr>Edit Ruthlessly</vt:lpstr>
      <vt:lpstr>Formatting</vt:lpstr>
      <vt:lpstr>Development of Materials</vt:lpstr>
      <vt:lpstr>Application Activity Two Topics  Groups of 3 – 4</vt:lpstr>
      <vt:lpstr>Guidelines for Developing Projects</vt:lpstr>
      <vt:lpstr>Questions</vt:lpstr>
      <vt:lpstr>Stop by and see us ….</vt:lpstr>
      <vt:lpstr> About the Authors </vt:lpstr>
    </vt:vector>
  </TitlesOfParts>
  <Company>Wiletzky and Associates, Puyallup 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004 - Learning: Theories &amp; Program Design</dc:title>
  <dc:subject>Employee Training &amp; Development 3e by R. A. Noe</dc:subject>
  <dc:creator>Les Wiletzky, SPHR</dc:creator>
  <dc:description>Title slide and chapter template design by Linda Crane, Linda Crane Productions</dc:description>
  <cp:lastModifiedBy>Dona</cp:lastModifiedBy>
  <cp:revision>110</cp:revision>
  <cp:lastPrinted>2014-03-17T15:32:55Z</cp:lastPrinted>
  <dcterms:created xsi:type="dcterms:W3CDTF">2003-12-04T19:17:05Z</dcterms:created>
  <dcterms:modified xsi:type="dcterms:W3CDTF">2015-03-16T17:14:07Z</dcterms:modified>
</cp:coreProperties>
</file>